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6" r:id="rId2"/>
    <p:sldId id="30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671DB11-98FF-4B12-B5C8-3C51438BB070}"/>
    <pc:docChg chg="delSld modSld">
      <pc:chgData name="Jennie Kerwin" userId="89cc6116eb6c0dac" providerId="LiveId" clId="{0671DB11-98FF-4B12-B5C8-3C51438BB070}" dt="2020-04-09T15:27:11.968" v="15" actId="6549"/>
      <pc:docMkLst>
        <pc:docMk/>
      </pc:docMkLst>
      <pc:sldChg chg="del">
        <pc:chgData name="Jennie Kerwin" userId="89cc6116eb6c0dac" providerId="LiveId" clId="{0671DB11-98FF-4B12-B5C8-3C51438BB070}" dt="2020-04-09T15:26:45.989" v="0" actId="2696"/>
        <pc:sldMkLst>
          <pc:docMk/>
          <pc:sldMk cId="373814585" sldId="256"/>
        </pc:sldMkLst>
      </pc:sldChg>
      <pc:sldChg chg="del">
        <pc:chgData name="Jennie Kerwin" userId="89cc6116eb6c0dac" providerId="LiveId" clId="{0671DB11-98FF-4B12-B5C8-3C51438BB070}" dt="2020-04-09T15:26:53.088" v="11" actId="2696"/>
        <pc:sldMkLst>
          <pc:docMk/>
          <pc:sldMk cId="3369774542" sldId="281"/>
        </pc:sldMkLst>
      </pc:sldChg>
      <pc:sldChg chg="modSp">
        <pc:chgData name="Jennie Kerwin" userId="89cc6116eb6c0dac" providerId="LiveId" clId="{0671DB11-98FF-4B12-B5C8-3C51438BB070}" dt="2020-04-09T15:27:08.224" v="14" actId="6549"/>
        <pc:sldMkLst>
          <pc:docMk/>
          <pc:sldMk cId="2435895325" sldId="286"/>
        </pc:sldMkLst>
        <pc:spChg chg="mod">
          <ac:chgData name="Jennie Kerwin" userId="89cc6116eb6c0dac" providerId="LiveId" clId="{0671DB11-98FF-4B12-B5C8-3C51438BB070}" dt="2020-04-09T15:27:08.224" v="14" actId="6549"/>
          <ac:spMkLst>
            <pc:docMk/>
            <pc:sldMk cId="2435895325" sldId="286"/>
            <ac:spMk id="8" creationId="{1F0D71DE-5C79-4255-B479-729B95AEF261}"/>
          </ac:spMkLst>
        </pc:spChg>
      </pc:sldChg>
      <pc:sldChg chg="del">
        <pc:chgData name="Jennie Kerwin" userId="89cc6116eb6c0dac" providerId="LiveId" clId="{0671DB11-98FF-4B12-B5C8-3C51438BB070}" dt="2020-04-09T15:26:46.707" v="2" actId="2696"/>
        <pc:sldMkLst>
          <pc:docMk/>
          <pc:sldMk cId="3044416298" sldId="287"/>
        </pc:sldMkLst>
      </pc:sldChg>
      <pc:sldChg chg="del">
        <pc:chgData name="Jennie Kerwin" userId="89cc6116eb6c0dac" providerId="LiveId" clId="{0671DB11-98FF-4B12-B5C8-3C51438BB070}" dt="2020-04-09T15:26:51.980" v="7" actId="2696"/>
        <pc:sldMkLst>
          <pc:docMk/>
          <pc:sldMk cId="118196160" sldId="288"/>
        </pc:sldMkLst>
      </pc:sldChg>
      <pc:sldChg chg="del">
        <pc:chgData name="Jennie Kerwin" userId="89cc6116eb6c0dac" providerId="LiveId" clId="{0671DB11-98FF-4B12-B5C8-3C51438BB070}" dt="2020-04-09T15:26:51.778" v="6" actId="2696"/>
        <pc:sldMkLst>
          <pc:docMk/>
          <pc:sldMk cId="2206629142" sldId="291"/>
        </pc:sldMkLst>
      </pc:sldChg>
      <pc:sldChg chg="del">
        <pc:chgData name="Jennie Kerwin" userId="89cc6116eb6c0dac" providerId="LiveId" clId="{0671DB11-98FF-4B12-B5C8-3C51438BB070}" dt="2020-04-09T15:26:48.095" v="4" actId="2696"/>
        <pc:sldMkLst>
          <pc:docMk/>
          <pc:sldMk cId="3612290388" sldId="292"/>
        </pc:sldMkLst>
      </pc:sldChg>
      <pc:sldChg chg="del">
        <pc:chgData name="Jennie Kerwin" userId="89cc6116eb6c0dac" providerId="LiveId" clId="{0671DB11-98FF-4B12-B5C8-3C51438BB070}" dt="2020-04-09T15:26:51.559" v="5" actId="2696"/>
        <pc:sldMkLst>
          <pc:docMk/>
          <pc:sldMk cId="756171286" sldId="294"/>
        </pc:sldMkLst>
      </pc:sldChg>
      <pc:sldChg chg="del">
        <pc:chgData name="Jennie Kerwin" userId="89cc6116eb6c0dac" providerId="LiveId" clId="{0671DB11-98FF-4B12-B5C8-3C51438BB070}" dt="2020-04-09T15:26:52.214" v="8" actId="2696"/>
        <pc:sldMkLst>
          <pc:docMk/>
          <pc:sldMk cId="2426792003" sldId="297"/>
        </pc:sldMkLst>
      </pc:sldChg>
      <pc:sldChg chg="del">
        <pc:chgData name="Jennie Kerwin" userId="89cc6116eb6c0dac" providerId="LiveId" clId="{0671DB11-98FF-4B12-B5C8-3C51438BB070}" dt="2020-04-09T15:26:52.402" v="9" actId="2696"/>
        <pc:sldMkLst>
          <pc:docMk/>
          <pc:sldMk cId="2462280938" sldId="298"/>
        </pc:sldMkLst>
      </pc:sldChg>
      <pc:sldChg chg="del">
        <pc:chgData name="Jennie Kerwin" userId="89cc6116eb6c0dac" providerId="LiveId" clId="{0671DB11-98FF-4B12-B5C8-3C51438BB070}" dt="2020-04-09T15:26:52.604" v="10" actId="2696"/>
        <pc:sldMkLst>
          <pc:docMk/>
          <pc:sldMk cId="2831659602" sldId="300"/>
        </pc:sldMkLst>
      </pc:sldChg>
      <pc:sldChg chg="modSp modNotesTx">
        <pc:chgData name="Jennie Kerwin" userId="89cc6116eb6c0dac" providerId="LiveId" clId="{0671DB11-98FF-4B12-B5C8-3C51438BB070}" dt="2020-04-09T15:27:11.968" v="15" actId="6549"/>
        <pc:sldMkLst>
          <pc:docMk/>
          <pc:sldMk cId="4269529888" sldId="301"/>
        </pc:sldMkLst>
        <pc:spChg chg="mod">
          <ac:chgData name="Jennie Kerwin" userId="89cc6116eb6c0dac" providerId="LiveId" clId="{0671DB11-98FF-4B12-B5C8-3C51438BB070}" dt="2020-04-09T15:27:11.968" v="15" actId="6549"/>
          <ac:spMkLst>
            <pc:docMk/>
            <pc:sldMk cId="4269529888" sldId="301"/>
            <ac:spMk id="8" creationId="{1F0D71DE-5C79-4255-B479-729B95AEF261}"/>
          </ac:spMkLst>
        </pc:spChg>
      </pc:sldChg>
      <pc:sldChg chg="del">
        <pc:chgData name="Jennie Kerwin" userId="89cc6116eb6c0dac" providerId="LiveId" clId="{0671DB11-98FF-4B12-B5C8-3C51438BB070}" dt="2020-04-09T15:26:46.348" v="1" actId="2696"/>
        <pc:sldMkLst>
          <pc:docMk/>
          <pc:sldMk cId="2044210071" sldId="305"/>
        </pc:sldMkLst>
      </pc:sldChg>
      <pc:sldChg chg="del">
        <pc:chgData name="Jennie Kerwin" userId="89cc6116eb6c0dac" providerId="LiveId" clId="{0671DB11-98FF-4B12-B5C8-3C51438BB070}" dt="2020-04-09T15:26:47.487" v="3" actId="2696"/>
        <pc:sldMkLst>
          <pc:docMk/>
          <pc:sldMk cId="821863056" sldId="306"/>
        </pc:sldMkLst>
      </pc:sldChg>
      <pc:sldChg chg="del">
        <pc:chgData name="Jennie Kerwin" userId="89cc6116eb6c0dac" providerId="LiveId" clId="{0671DB11-98FF-4B12-B5C8-3C51438BB070}" dt="2020-04-09T15:26:53.728" v="12" actId="2696"/>
        <pc:sldMkLst>
          <pc:docMk/>
          <pc:sldMk cId="4286001196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4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6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openxmlformats.org/officeDocument/2006/relationships/image" Target="../media/image2.jpe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audio" Target="../media/media5.m4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Understand and use simple formulae.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9F93B-3140-4FCE-A66B-7BF3CE38077D}"/>
              </a:ext>
            </a:extLst>
          </p:cNvPr>
          <p:cNvSpPr/>
          <p:nvPr/>
        </p:nvSpPr>
        <p:spPr>
          <a:xfrm>
            <a:off x="6284597" y="782083"/>
            <a:ext cx="272335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1"/>
                </a:solidFill>
              </a:rPr>
              <a:t>A company is building houses on different plots. The back gardens are 5m long, but they will be different widths.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1"/>
                </a:solidFill>
              </a:rPr>
              <a:t>Each will have a patio area, measuring the width of the plot by 2m deep. The rest of the garden will be turfed.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5F0896-9E69-433A-94A8-721B2DA72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47649"/>
              </p:ext>
            </p:extLst>
          </p:nvPr>
        </p:nvGraphicFramePr>
        <p:xfrm>
          <a:off x="299545" y="4583651"/>
          <a:ext cx="5060731" cy="1341120"/>
        </p:xfrm>
        <a:graphic>
          <a:graphicData uri="http://schemas.openxmlformats.org/drawingml/2006/table">
            <a:tbl>
              <a:tblPr/>
              <a:tblGrid>
                <a:gridCol w="5060731">
                  <a:extLst>
                    <a:ext uri="{9D8B030D-6E8A-4147-A177-3AD203B41FA5}">
                      <a16:colId xmlns:a16="http://schemas.microsoft.com/office/drawing/2014/main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The sketch uses ‘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’ to stand for the width of the garden, so the </a:t>
                      </a:r>
                      <a:r>
                        <a:rPr lang="en-GB" sz="2200" b="1" i="1" u="none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rectangular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patio area is 2 metres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×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metres.  We can write this as 2 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×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</a:t>
                      </a:r>
                      <a:r>
                        <a:rPr lang="en-GB" sz="2200" b="1" baseline="30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, or 2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</a:t>
                      </a:r>
                      <a:r>
                        <a:rPr lang="en-GB" sz="2200" b="1" baseline="30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for short.</a:t>
                      </a:r>
                      <a:endParaRPr lang="en-GB" sz="2200" b="1" dirty="0">
                        <a:solidFill>
                          <a:srgbClr val="253746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98541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6E06E58-743C-487A-8A65-911BDE7C4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75522"/>
              </p:ext>
            </p:extLst>
          </p:nvPr>
        </p:nvGraphicFramePr>
        <p:xfrm>
          <a:off x="5360276" y="5527206"/>
          <a:ext cx="4056992" cy="365760"/>
        </p:xfrm>
        <a:graphic>
          <a:graphicData uri="http://schemas.openxmlformats.org/drawingml/2006/table">
            <a:tbl>
              <a:tblPr/>
              <a:tblGrid>
                <a:gridCol w="4056992">
                  <a:extLst>
                    <a:ext uri="{9D8B030D-6E8A-4147-A177-3AD203B41FA5}">
                      <a16:colId xmlns:a16="http://schemas.microsoft.com/office/drawing/2014/main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square metres or 3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</a:t>
                      </a:r>
                      <a:r>
                        <a:rPr lang="en-GB" sz="2400" b="1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98541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79C5D9E-32B1-42FE-A281-A08738409540}"/>
              </a:ext>
            </a:extLst>
          </p:cNvPr>
          <p:cNvGrpSpPr/>
          <p:nvPr/>
        </p:nvGrpSpPr>
        <p:grpSpPr>
          <a:xfrm>
            <a:off x="136044" y="547744"/>
            <a:ext cx="6037139" cy="3816429"/>
            <a:chOff x="136044" y="547744"/>
            <a:chExt cx="6037139" cy="3816429"/>
          </a:xfrm>
        </p:grpSpPr>
        <p:pic>
          <p:nvPicPr>
            <p:cNvPr id="3" name="Picture 2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8265462F-B153-467B-B5F5-0431130C6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044" y="547744"/>
              <a:ext cx="6037139" cy="3816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33346DD-D950-423C-A6E0-9216F6C7CB80}"/>
                </a:ext>
              </a:extLst>
            </p:cNvPr>
            <p:cNvSpPr txBox="1"/>
            <p:nvPr/>
          </p:nvSpPr>
          <p:spPr>
            <a:xfrm>
              <a:off x="2661185" y="1747343"/>
              <a:ext cx="71506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turf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156B84-EDA3-4F7C-9B35-0646A6572A46}"/>
                </a:ext>
              </a:extLst>
            </p:cNvPr>
            <p:cNvSpPr txBox="1"/>
            <p:nvPr/>
          </p:nvSpPr>
          <p:spPr>
            <a:xfrm>
              <a:off x="2661185" y="3112423"/>
              <a:ext cx="908494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patio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7CB6BD-177E-4C50-8405-C646E2557537}"/>
              </a:ext>
            </a:extLst>
          </p:cNvPr>
          <p:cNvGrpSpPr/>
          <p:nvPr/>
        </p:nvGrpSpPr>
        <p:grpSpPr>
          <a:xfrm>
            <a:off x="5943602" y="4653135"/>
            <a:ext cx="2591626" cy="713911"/>
            <a:chOff x="3351976" y="2556892"/>
            <a:chExt cx="2591626" cy="713911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3338ACA-27ED-4E48-B729-BC31D34D575D}"/>
                </a:ext>
              </a:extLst>
            </p:cNvPr>
            <p:cNvSpPr/>
            <p:nvPr/>
          </p:nvSpPr>
          <p:spPr>
            <a:xfrm>
              <a:off x="3351976" y="2556892"/>
              <a:ext cx="2480859" cy="713911"/>
            </a:xfrm>
            <a:prstGeom prst="wedgeRoundRectCallout">
              <a:avLst>
                <a:gd name="adj1" fmla="val 5147"/>
                <a:gd name="adj2" fmla="val 50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Write a formula for the area of the turf.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260F6D-134F-4866-B4A6-F63F9C74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492" y="2598404"/>
              <a:ext cx="388110" cy="3882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9EC48E-9E6F-4EA8-BC57-9FA7DD9FA9A1}"/>
              </a:ext>
            </a:extLst>
          </p:cNvPr>
          <p:cNvSpPr/>
          <p:nvPr/>
        </p:nvSpPr>
        <p:spPr>
          <a:xfrm>
            <a:off x="687734" y="933229"/>
            <a:ext cx="4615785" cy="18258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7F480-8D8F-4338-BFC7-9AF7FC112FC6}"/>
              </a:ext>
            </a:extLst>
          </p:cNvPr>
          <p:cNvSpPr txBox="1"/>
          <p:nvPr/>
        </p:nvSpPr>
        <p:spPr>
          <a:xfrm>
            <a:off x="2661185" y="1557806"/>
            <a:ext cx="90849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turf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2050B5-8EA2-45A0-9EE2-19622940C729}"/>
              </a:ext>
            </a:extLst>
          </p:cNvPr>
          <p:cNvSpPr/>
          <p:nvPr/>
        </p:nvSpPr>
        <p:spPr>
          <a:xfrm rot="14367136">
            <a:off x="3743040" y="3282826"/>
            <a:ext cx="3139314" cy="274228"/>
          </a:xfrm>
          <a:prstGeom prst="rightArrow">
            <a:avLst>
              <a:gd name="adj1" fmla="val 50000"/>
              <a:gd name="adj2" fmla="val 9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">
            <a:hlinkClick r:id="" action="ppaction://media"/>
            <a:extLst>
              <a:ext uri="{FF2B5EF4-FFF2-40B4-BE49-F238E27FC236}">
                <a16:creationId xmlns:a16="http://schemas.microsoft.com/office/drawing/2014/main" id="{38BFB719-572B-4F7F-84E1-F5615AE591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99" end="5130.480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90594" y="230367"/>
            <a:ext cx="609600" cy="609600"/>
          </a:xfrm>
          <a:prstGeom prst="rect">
            <a:avLst/>
          </a:prstGeom>
        </p:spPr>
      </p:pic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id="{9799C106-2135-41AA-B4B3-8FF39FEAF8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23" end="1353.7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3467" y="1151899"/>
            <a:ext cx="609600" cy="609600"/>
          </a:xfrm>
          <a:prstGeom prst="rect">
            <a:avLst/>
          </a:prstGeom>
        </p:spPr>
      </p:pic>
      <p:pic>
        <p:nvPicPr>
          <p:cNvPr id="20" name="3">
            <a:hlinkClick r:id="" action="ppaction://media"/>
            <a:extLst>
              <a:ext uri="{FF2B5EF4-FFF2-40B4-BE49-F238E27FC236}">
                <a16:creationId xmlns:a16="http://schemas.microsoft.com/office/drawing/2014/main" id="{F6A5E6CE-EB5A-4D63-9D76-15716EDB27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06" end="743.40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42196" y="2149502"/>
            <a:ext cx="609600" cy="6096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A630BF-D97D-4B71-BE20-9761687CECAE}"/>
              </a:ext>
            </a:extLst>
          </p:cNvPr>
          <p:cNvSpPr/>
          <p:nvPr/>
        </p:nvSpPr>
        <p:spPr>
          <a:xfrm>
            <a:off x="405021" y="4537518"/>
            <a:ext cx="4842081" cy="147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is the </a:t>
            </a:r>
            <a:r>
              <a:rPr lang="en-GB" sz="3200" dirty="0">
                <a:solidFill>
                  <a:srgbClr val="C00000"/>
                </a:solidFill>
              </a:rPr>
              <a:t>area</a:t>
            </a:r>
            <a:r>
              <a:rPr lang="en-GB" sz="3200" dirty="0"/>
              <a:t> of</a:t>
            </a:r>
            <a:br>
              <a:rPr lang="en-GB" sz="3200" dirty="0"/>
            </a:br>
            <a:r>
              <a:rPr lang="en-GB" sz="3200" dirty="0"/>
              <a:t>the patio? </a:t>
            </a:r>
          </a:p>
        </p:txBody>
      </p:sp>
    </p:spTree>
    <p:extLst>
      <p:ext uri="{BB962C8B-B14F-4D97-AF65-F5344CB8AC3E}">
        <p14:creationId xmlns:p14="http://schemas.microsoft.com/office/powerpoint/2010/main" val="24358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8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7" grpId="0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265462F-B153-467B-B5F5-0431130C6A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44" y="547744"/>
            <a:ext cx="6148553" cy="388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BEBB4F-1DF5-4710-9FE1-823C122B67D0}"/>
              </a:ext>
            </a:extLst>
          </p:cNvPr>
          <p:cNvCxnSpPr>
            <a:cxnSpLocks/>
          </p:cNvCxnSpPr>
          <p:nvPr/>
        </p:nvCxnSpPr>
        <p:spPr>
          <a:xfrm>
            <a:off x="1261241" y="945931"/>
            <a:ext cx="0" cy="18544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7E96B5-EB4F-419D-95A3-0AC03E531B71}"/>
              </a:ext>
            </a:extLst>
          </p:cNvPr>
          <p:cNvGrpSpPr/>
          <p:nvPr/>
        </p:nvGrpSpPr>
        <p:grpSpPr>
          <a:xfrm>
            <a:off x="1261243" y="922747"/>
            <a:ext cx="4099033" cy="461665"/>
            <a:chOff x="1261243" y="903697"/>
            <a:chExt cx="4099033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18D6747-BDEA-427C-9F3F-FC12B505CF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1243" y="1119646"/>
              <a:ext cx="1671143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346190D-FAE7-4AF3-9CF2-17F339893D72}"/>
                </a:ext>
              </a:extLst>
            </p:cNvPr>
            <p:cNvCxnSpPr>
              <a:cxnSpLocks/>
            </p:cNvCxnSpPr>
            <p:nvPr/>
          </p:nvCxnSpPr>
          <p:spPr>
            <a:xfrm>
              <a:off x="3689131" y="1119646"/>
              <a:ext cx="167114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43B61E-55DD-481A-88EC-67039CE020E7}"/>
                </a:ext>
              </a:extLst>
            </p:cNvPr>
            <p:cNvSpPr txBox="1"/>
            <p:nvPr/>
          </p:nvSpPr>
          <p:spPr>
            <a:xfrm>
              <a:off x="2932386" y="903697"/>
              <a:ext cx="832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>
                  <a:solidFill>
                    <a:srgbClr val="C00000"/>
                  </a:solidFill>
                </a:rPr>
                <a:t>n</a:t>
              </a:r>
              <a:r>
                <a:rPr lang="en-GB" sz="2400" b="1" dirty="0">
                  <a:solidFill>
                    <a:srgbClr val="C00000"/>
                  </a:solidFill>
                </a:rPr>
                <a:t>  - 1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17DF2D-9100-4D05-A62F-FCFB6B3CEA95}"/>
              </a:ext>
            </a:extLst>
          </p:cNvPr>
          <p:cNvSpPr txBox="1"/>
          <p:nvPr/>
        </p:nvSpPr>
        <p:spPr>
          <a:xfrm>
            <a:off x="2661185" y="1747343"/>
            <a:ext cx="71506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turf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C4671C-25A9-4762-BA3E-A494FE173485}"/>
              </a:ext>
            </a:extLst>
          </p:cNvPr>
          <p:cNvSpPr txBox="1"/>
          <p:nvPr/>
        </p:nvSpPr>
        <p:spPr>
          <a:xfrm>
            <a:off x="2661185" y="3112423"/>
            <a:ext cx="90849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patio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E497E0-8933-4A7E-98DC-72BDE6B8E365}"/>
              </a:ext>
            </a:extLst>
          </p:cNvPr>
          <p:cNvSpPr txBox="1"/>
          <p:nvPr/>
        </p:nvSpPr>
        <p:spPr>
          <a:xfrm rot="16200000">
            <a:off x="229785" y="1756033"/>
            <a:ext cx="150169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flower bed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Understand and use simple formulae.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6E06E58-743C-487A-8A65-911BDE7C4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81995"/>
              </p:ext>
            </p:extLst>
          </p:nvPr>
        </p:nvGraphicFramePr>
        <p:xfrm>
          <a:off x="6400800" y="3481755"/>
          <a:ext cx="2875168" cy="609600"/>
        </p:xfrm>
        <a:graphic>
          <a:graphicData uri="http://schemas.openxmlformats.org/drawingml/2006/table">
            <a:tbl>
              <a:tblPr/>
              <a:tblGrid>
                <a:gridCol w="2875168">
                  <a:extLst>
                    <a:ext uri="{9D8B030D-6E8A-4147-A177-3AD203B41FA5}">
                      <a16:colId xmlns:a16="http://schemas.microsoft.com/office/drawing/2014/main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 x (</a:t>
                      </a:r>
                      <a:r>
                        <a:rPr lang="en-GB" sz="20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0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1) square metr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or 3(</a:t>
                      </a:r>
                      <a:r>
                        <a:rPr lang="en-GB" sz="20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0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1) 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b="1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98541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69F24-BFEF-4543-B520-D4C248875E6C}"/>
              </a:ext>
            </a:extLst>
          </p:cNvPr>
          <p:cNvGrpSpPr/>
          <p:nvPr/>
        </p:nvGrpSpPr>
        <p:grpSpPr>
          <a:xfrm>
            <a:off x="6362627" y="724887"/>
            <a:ext cx="2645329" cy="1578067"/>
            <a:chOff x="1120204" y="1114539"/>
            <a:chExt cx="3252668" cy="1499631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AA3434E-F7CF-4D3B-BA77-B767E7BE1E99}"/>
                </a:ext>
              </a:extLst>
            </p:cNvPr>
            <p:cNvSpPr/>
            <p:nvPr/>
          </p:nvSpPr>
          <p:spPr>
            <a:xfrm>
              <a:off x="1167141" y="1114539"/>
              <a:ext cx="3205731" cy="1499631"/>
            </a:xfrm>
            <a:prstGeom prst="wedgeRoundRectCallout">
              <a:avLst>
                <a:gd name="adj1" fmla="val -82518"/>
                <a:gd name="adj2" fmla="val -1248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They have decided to leave a 1m border along one side of the turf for a flowerbed. 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 what is the turf width now?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DCFF5E-4041-4BAE-8ED9-D73BB4008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0204" y="1525655"/>
              <a:ext cx="307921" cy="51986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A375B7-A92B-426C-8F22-8BAEAD6D0E74}"/>
              </a:ext>
            </a:extLst>
          </p:cNvPr>
          <p:cNvGrpSpPr/>
          <p:nvPr/>
        </p:nvGrpSpPr>
        <p:grpSpPr>
          <a:xfrm>
            <a:off x="6476481" y="2519073"/>
            <a:ext cx="2130439" cy="637440"/>
            <a:chOff x="1330650" y="901672"/>
            <a:chExt cx="2840586" cy="72176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F9A0B905-0872-4B43-965F-BFAA32641FDC}"/>
                </a:ext>
              </a:extLst>
            </p:cNvPr>
            <p:cNvSpPr/>
            <p:nvPr/>
          </p:nvSpPr>
          <p:spPr>
            <a:xfrm>
              <a:off x="1330650" y="901672"/>
              <a:ext cx="2840586" cy="721769"/>
            </a:xfrm>
            <a:prstGeom prst="wedgeRoundRectCallout">
              <a:avLst>
                <a:gd name="adj1" fmla="val -104821"/>
                <a:gd name="adj2" fmla="val -7789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So, what is the turf area now?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F4FF55-5330-4511-831B-6778D4734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B91C23-0F3A-4EEC-9FA4-BA0D5716E1A1}"/>
              </a:ext>
            </a:extLst>
          </p:cNvPr>
          <p:cNvGrpSpPr/>
          <p:nvPr/>
        </p:nvGrpSpPr>
        <p:grpSpPr>
          <a:xfrm>
            <a:off x="869531" y="4770595"/>
            <a:ext cx="3315956" cy="842884"/>
            <a:chOff x="1157008" y="669049"/>
            <a:chExt cx="3452204" cy="954392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4BB7B20B-D66B-4EAE-9E0D-4BB679B1C32A}"/>
                </a:ext>
              </a:extLst>
            </p:cNvPr>
            <p:cNvSpPr/>
            <p:nvPr/>
          </p:nvSpPr>
          <p:spPr>
            <a:xfrm>
              <a:off x="1330650" y="669049"/>
              <a:ext cx="3278562" cy="954392"/>
            </a:xfrm>
            <a:prstGeom prst="wedgeRoundRectCallout">
              <a:avLst>
                <a:gd name="adj1" fmla="val 61589"/>
                <a:gd name="adj2" fmla="val 6612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would be the area of the turf if they left a border of 1m along </a:t>
              </a:r>
              <a:r>
                <a:rPr lang="en-GB" sz="1600" b="1" i="1" dirty="0">
                  <a:solidFill>
                    <a:srgbClr val="253746"/>
                  </a:solidFill>
                </a:rPr>
                <a:t>each side</a:t>
              </a:r>
              <a:r>
                <a:rPr lang="en-GB" sz="1600" b="1" dirty="0">
                  <a:solidFill>
                    <a:srgbClr val="253746"/>
                  </a:solidFill>
                </a:rPr>
                <a:t>?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02A415-BBF4-4F33-A80F-A97297E73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008" y="1075282"/>
              <a:ext cx="307921" cy="519866"/>
            </a:xfrm>
            <a:prstGeom prst="rect">
              <a:avLst/>
            </a:prstGeom>
          </p:spPr>
        </p:pic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F37FFF7-8FA1-4FEF-9742-4DCA287A3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714623"/>
              </p:ext>
            </p:extLst>
          </p:nvPr>
        </p:nvGraphicFramePr>
        <p:xfrm>
          <a:off x="4414573" y="4824350"/>
          <a:ext cx="4238592" cy="731520"/>
        </p:xfrm>
        <a:graphic>
          <a:graphicData uri="http://schemas.openxmlformats.org/drawingml/2006/table">
            <a:tbl>
              <a:tblPr/>
              <a:tblGrid>
                <a:gridCol w="4238592">
                  <a:extLst>
                    <a:ext uri="{9D8B030D-6E8A-4147-A177-3AD203B41FA5}">
                      <a16:colId xmlns:a16="http://schemas.microsoft.com/office/drawing/2014/main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 times (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2) square metr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or 3(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2) 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400" b="1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985416"/>
                  </a:ext>
                </a:extLst>
              </a:tr>
            </a:tbl>
          </a:graphicData>
        </a:graphic>
      </p:graphicFrame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6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1F8E2E7E-D59F-4CEE-A21F-13B3FF0D94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" end="1212.1315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6327" y="774812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396A6105-5E26-4131-BADB-9A7EC52CC4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54741" y="4091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235</Words>
  <Application>Microsoft Office PowerPoint</Application>
  <PresentationFormat>On-screen Show (4:3)</PresentationFormat>
  <Paragraphs>29</Paragraphs>
  <Slides>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Comic Sans MS</vt:lpstr>
      <vt:lpstr>Symbol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151</cp:revision>
  <dcterms:created xsi:type="dcterms:W3CDTF">2018-09-13T11:08:58Z</dcterms:created>
  <dcterms:modified xsi:type="dcterms:W3CDTF">2020-04-17T07:51:04Z</dcterms:modified>
</cp:coreProperties>
</file>