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3" r:id="rId16"/>
    <p:sldId id="310" r:id="rId17"/>
    <p:sldId id="311" r:id="rId18"/>
    <p:sldId id="312" r:id="rId19"/>
    <p:sldId id="314"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Tuffy" panose="020B0603060100000000" charset="0"/>
      <p:regular r:id="rId31"/>
      <p:bold r:id="rId32"/>
      <p:italic r:id="rId33"/>
      <p:boldItalic r:id="rId34"/>
    </p:embeddedFont>
    <p:embeddedFont>
      <p:font typeface="Twinkl"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a:srgbClr val="003F7D"/>
    <a:srgbClr val="00649C"/>
    <a:srgbClr val="31B7BC"/>
    <a:srgbClr val="0076B0"/>
    <a:srgbClr val="F08215"/>
    <a:srgbClr val="2C2A2A"/>
    <a:srgbClr val="302D2D"/>
    <a:srgbClr val="B9B8B8"/>
    <a:srgbClr val="E94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8" autoAdjust="0"/>
    <p:restoredTop sz="94660"/>
  </p:normalViewPr>
  <p:slideViewPr>
    <p:cSldViewPr snapToGrid="0" showGuides="1">
      <p:cViewPr varScale="1">
        <p:scale>
          <a:sx n="72" d="100"/>
          <a:sy n="72" d="100"/>
        </p:scale>
        <p:origin x="44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phonicsbloom.com/" TargetMode="External"/><Relationship Id="rId2" Type="http://schemas.openxmlformats.org/officeDocument/2006/relationships/hyperlink" Target="http://www.phonicsplay.co.uk/"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B3016-0A4B-4671-B719-0D9C19439037}"/>
              </a:ext>
            </a:extLst>
          </p:cNvPr>
          <p:cNvSpPr txBox="1"/>
          <p:nvPr/>
        </p:nvSpPr>
        <p:spPr>
          <a:xfrm>
            <a:off x="1160649" y="1198941"/>
            <a:ext cx="6822702" cy="3970318"/>
          </a:xfrm>
          <a:prstGeom prst="rect">
            <a:avLst/>
          </a:prstGeom>
          <a:noFill/>
        </p:spPr>
        <p:txBody>
          <a:bodyPr wrap="none" rtlCol="0">
            <a:spAutoFit/>
          </a:bodyPr>
          <a:lstStyle/>
          <a:p>
            <a:r>
              <a:rPr lang="en-US" sz="2800" dirty="0"/>
              <a:t>Belford Primary School </a:t>
            </a:r>
          </a:p>
          <a:p>
            <a:endParaRPr lang="en-US" sz="2800" dirty="0"/>
          </a:p>
          <a:p>
            <a:r>
              <a:rPr lang="en-US" sz="2800" dirty="0"/>
              <a:t>Reading Workshop for Parents and </a:t>
            </a:r>
            <a:r>
              <a:rPr lang="en-US" sz="2800" dirty="0" err="1"/>
              <a:t>Carers</a:t>
            </a:r>
            <a:endParaRPr lang="en-US" sz="2800" dirty="0"/>
          </a:p>
          <a:p>
            <a:endParaRPr lang="en-US" sz="2800" dirty="0"/>
          </a:p>
          <a:p>
            <a:r>
              <a:rPr lang="en-US" sz="2800" dirty="0"/>
              <a:t>January 2023</a:t>
            </a:r>
          </a:p>
          <a:p>
            <a:endParaRPr lang="en-US" sz="2800" dirty="0"/>
          </a:p>
          <a:p>
            <a:endParaRPr lang="en-US" sz="2800" dirty="0"/>
          </a:p>
          <a:p>
            <a:endParaRPr lang="en-US" sz="2800" dirty="0"/>
          </a:p>
          <a:p>
            <a:endParaRPr lang="en-GB" sz="2800" dirty="0"/>
          </a:p>
        </p:txBody>
      </p:sp>
      <p:pic>
        <p:nvPicPr>
          <p:cNvPr id="3" name="Picture 2" descr="http://somdparents.com/wp-content/uploads/2016/07/kids-books2-1024x640.jpg">
            <a:extLst>
              <a:ext uri="{FF2B5EF4-FFF2-40B4-BE49-F238E27FC236}">
                <a16:creationId xmlns:a16="http://schemas.microsoft.com/office/drawing/2014/main" id="{87317A03-2908-46ED-B03D-3E7B1C719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301" t="34853" r="21443" b="34815"/>
          <a:stretch/>
        </p:blipFill>
        <p:spPr bwMode="auto">
          <a:xfrm>
            <a:off x="6231366" y="4340243"/>
            <a:ext cx="1710813" cy="1430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omdparents.com/wp-content/uploads/2016/07/kids-books2-1024x640.jpg">
            <a:extLst>
              <a:ext uri="{FF2B5EF4-FFF2-40B4-BE49-F238E27FC236}">
                <a16:creationId xmlns:a16="http://schemas.microsoft.com/office/drawing/2014/main" id="{C6A7E828-9122-4574-909D-E4D26A799A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2020" y="2786911"/>
            <a:ext cx="5179379" cy="360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040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545671-0504-472C-ABE8-B9DF8506B95E}"/>
              </a:ext>
            </a:extLst>
          </p:cNvPr>
          <p:cNvSpPr/>
          <p:nvPr/>
        </p:nvSpPr>
        <p:spPr>
          <a:xfrm>
            <a:off x="3207299" y="886144"/>
            <a:ext cx="2729402" cy="369332"/>
          </a:xfrm>
          <a:prstGeom prst="rect">
            <a:avLst/>
          </a:prstGeom>
        </p:spPr>
        <p:txBody>
          <a:bodyPr wrap="none">
            <a:spAutoFit/>
          </a:bodyPr>
          <a:lstStyle/>
          <a:p>
            <a:r>
              <a:rPr lang="en-GB" b="1" dirty="0">
                <a:latin typeface="Kinetic Letters" panose="02000000000000000000" pitchFamily="50" charset="0"/>
                <a:cs typeface="Arial" charset="0"/>
              </a:rPr>
              <a:t>Reading requires two skills</a:t>
            </a:r>
            <a:endParaRPr lang="en-GB" dirty="0"/>
          </a:p>
        </p:txBody>
      </p:sp>
      <p:sp>
        <p:nvSpPr>
          <p:cNvPr id="3" name="Rectangle 2">
            <a:extLst>
              <a:ext uri="{FF2B5EF4-FFF2-40B4-BE49-F238E27FC236}">
                <a16:creationId xmlns:a16="http://schemas.microsoft.com/office/drawing/2014/main" id="{FBE3B96F-8D98-4820-B84C-787AF9118DA6}"/>
              </a:ext>
            </a:extLst>
          </p:cNvPr>
          <p:cNvSpPr/>
          <p:nvPr/>
        </p:nvSpPr>
        <p:spPr>
          <a:xfrm>
            <a:off x="505327" y="1852806"/>
            <a:ext cx="4572000" cy="1754326"/>
          </a:xfrm>
          <a:prstGeom prst="rect">
            <a:avLst/>
          </a:prstGeom>
        </p:spPr>
        <p:txBody>
          <a:bodyPr>
            <a:spAutoFit/>
          </a:bodyPr>
          <a:lstStyle/>
          <a:p>
            <a:pPr>
              <a:spcBef>
                <a:spcPct val="50000"/>
              </a:spcBef>
            </a:pPr>
            <a:r>
              <a:rPr lang="en-GB" altLang="en-US" b="1" dirty="0">
                <a:solidFill>
                  <a:srgbClr val="FF0000"/>
                </a:solidFill>
              </a:rPr>
              <a:t>Phonics and Word Recognition</a:t>
            </a:r>
          </a:p>
          <a:p>
            <a:pPr>
              <a:spcBef>
                <a:spcPct val="50000"/>
              </a:spcBef>
            </a:pPr>
            <a:r>
              <a:rPr lang="en-GB" altLang="en-US" dirty="0"/>
              <a:t>The ability to recognise words presented in and out of context.</a:t>
            </a:r>
          </a:p>
          <a:p>
            <a:pPr>
              <a:spcBef>
                <a:spcPct val="50000"/>
              </a:spcBef>
            </a:pPr>
            <a:r>
              <a:rPr lang="en-GB" altLang="en-US" dirty="0"/>
              <a:t>The ability to blend letter sounds (phonemes) together to read words.</a:t>
            </a:r>
          </a:p>
        </p:txBody>
      </p:sp>
      <p:sp>
        <p:nvSpPr>
          <p:cNvPr id="4" name="Rectangle 3">
            <a:extLst>
              <a:ext uri="{FF2B5EF4-FFF2-40B4-BE49-F238E27FC236}">
                <a16:creationId xmlns:a16="http://schemas.microsoft.com/office/drawing/2014/main" id="{E0ECB213-9F1B-4384-BE62-80B450720C8B}"/>
              </a:ext>
            </a:extLst>
          </p:cNvPr>
          <p:cNvSpPr/>
          <p:nvPr/>
        </p:nvSpPr>
        <p:spPr>
          <a:xfrm>
            <a:off x="4066673" y="3607132"/>
            <a:ext cx="4572000" cy="2723823"/>
          </a:xfrm>
          <a:prstGeom prst="rect">
            <a:avLst/>
          </a:prstGeom>
        </p:spPr>
        <p:txBody>
          <a:bodyPr>
            <a:spAutoFit/>
          </a:bodyPr>
          <a:lstStyle/>
          <a:p>
            <a:pPr>
              <a:spcBef>
                <a:spcPct val="50000"/>
              </a:spcBef>
            </a:pPr>
            <a:r>
              <a:rPr lang="en-GB" altLang="en-US" b="1" dirty="0">
                <a:solidFill>
                  <a:srgbClr val="FF0000"/>
                </a:solidFill>
              </a:rPr>
              <a:t>Understanding</a:t>
            </a:r>
          </a:p>
          <a:p>
            <a:pPr>
              <a:spcBef>
                <a:spcPct val="50000"/>
              </a:spcBef>
            </a:pPr>
            <a:r>
              <a:rPr lang="en-GB" altLang="en-US" dirty="0"/>
              <a:t>The ability to understand the meaning of the words and sentences in a text.</a:t>
            </a:r>
          </a:p>
          <a:p>
            <a:pPr>
              <a:spcBef>
                <a:spcPct val="50000"/>
              </a:spcBef>
            </a:pPr>
            <a:r>
              <a:rPr lang="en-GB" altLang="en-US" dirty="0"/>
              <a:t>The ability to understand the ideas, information and themes in a text.</a:t>
            </a:r>
          </a:p>
          <a:p>
            <a:pPr>
              <a:spcBef>
                <a:spcPct val="50000"/>
              </a:spcBef>
            </a:pPr>
            <a:r>
              <a:rPr lang="en-GB" altLang="en-US" dirty="0"/>
              <a:t>If a child understands what they hear, they will understand the same information when they read.</a:t>
            </a:r>
          </a:p>
        </p:txBody>
      </p:sp>
      <p:graphicFrame>
        <p:nvGraphicFramePr>
          <p:cNvPr id="5" name="Content Placeholder 3">
            <a:extLst>
              <a:ext uri="{FF2B5EF4-FFF2-40B4-BE49-F238E27FC236}">
                <a16:creationId xmlns:a16="http://schemas.microsoft.com/office/drawing/2014/main" id="{37A0884D-B021-41AF-91BB-2AC542410A7A}"/>
              </a:ext>
            </a:extLst>
          </p:cNvPr>
          <p:cNvGraphicFramePr>
            <a:graphicFrameLocks noChangeAspect="1"/>
          </p:cNvGraphicFramePr>
          <p:nvPr>
            <p:extLst>
              <p:ext uri="{D42A27DB-BD31-4B8C-83A1-F6EECF244321}">
                <p14:modId xmlns:p14="http://schemas.microsoft.com/office/powerpoint/2010/main" val="3838926506"/>
              </p:ext>
            </p:extLst>
          </p:nvPr>
        </p:nvGraphicFramePr>
        <p:xfrm>
          <a:off x="5923411" y="1294658"/>
          <a:ext cx="2346408" cy="2534167"/>
        </p:xfrm>
        <a:graphic>
          <a:graphicData uri="http://schemas.openxmlformats.org/presentationml/2006/ole">
            <mc:AlternateContent xmlns:mc="http://schemas.openxmlformats.org/markup-compatibility/2006">
              <mc:Choice xmlns:v="urn:schemas-microsoft-com:vml" Requires="v">
                <p:oleObj spid="_x0000_s1031" name="Picture" r:id="rId3" imgW="2257853" imgH="2438907" progId="Word.Picture.8">
                  <p:embed/>
                </p:oleObj>
              </mc:Choice>
              <mc:Fallback>
                <p:oleObj name="Picture" r:id="rId3" imgW="2257853" imgH="2438907" progId="Word.Picture.8">
                  <p:embed/>
                  <p:pic>
                    <p:nvPicPr>
                      <p:cNvPr id="10243" name="Content Placeholder 3">
                        <a:extLst>
                          <a:ext uri="{FF2B5EF4-FFF2-40B4-BE49-F238E27FC236}">
                            <a16:creationId xmlns:a16="http://schemas.microsoft.com/office/drawing/2014/main" id="{6366FA53-C884-403F-8282-380278758004}"/>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411" y="1294658"/>
                        <a:ext cx="2346408" cy="253416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479157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27D93-2E03-4438-8095-335A0DE131BF}"/>
              </a:ext>
            </a:extLst>
          </p:cNvPr>
          <p:cNvSpPr/>
          <p:nvPr/>
        </p:nvSpPr>
        <p:spPr>
          <a:xfrm>
            <a:off x="921583" y="952182"/>
            <a:ext cx="6713621" cy="1354217"/>
          </a:xfrm>
          <a:prstGeom prst="rect">
            <a:avLst/>
          </a:prstGeom>
        </p:spPr>
        <p:txBody>
          <a:bodyPr wrap="square">
            <a:spAutoFit/>
          </a:bodyPr>
          <a:lstStyle/>
          <a:p>
            <a:r>
              <a:rPr lang="en-GB" sz="3200" b="1" dirty="0">
                <a:latin typeface="Kinetic Letters" panose="02000000000000000000" pitchFamily="50" charset="0"/>
              </a:rPr>
              <a:t>Whole School use of </a:t>
            </a:r>
            <a:r>
              <a:rPr lang="en-GB" sz="3200" b="1" dirty="0">
                <a:solidFill>
                  <a:srgbClr val="FF0000"/>
                </a:solidFill>
                <a:latin typeface="Kinetic Letters" panose="02000000000000000000" pitchFamily="50" charset="0"/>
              </a:rPr>
              <a:t>VIPERS </a:t>
            </a:r>
            <a:r>
              <a:rPr lang="en-GB" sz="3200" b="1" dirty="0">
                <a:latin typeface="Kinetic Letters" panose="02000000000000000000" pitchFamily="50" charset="0"/>
              </a:rPr>
              <a:t>to teach reading skills</a:t>
            </a:r>
          </a:p>
          <a:p>
            <a:endParaRPr lang="en-GB" dirty="0"/>
          </a:p>
        </p:txBody>
      </p:sp>
      <p:pic>
        <p:nvPicPr>
          <p:cNvPr id="3" name="Picture 2">
            <a:extLst>
              <a:ext uri="{FF2B5EF4-FFF2-40B4-BE49-F238E27FC236}">
                <a16:creationId xmlns:a16="http://schemas.microsoft.com/office/drawing/2014/main" id="{FB77E695-AF15-450E-908A-1ECBE07A10B6}"/>
              </a:ext>
            </a:extLst>
          </p:cNvPr>
          <p:cNvPicPr>
            <a:picLocks noChangeAspect="1"/>
          </p:cNvPicPr>
          <p:nvPr/>
        </p:nvPicPr>
        <p:blipFill rotWithShape="1">
          <a:blip r:embed="rId2"/>
          <a:srcRect l="31155" t="26633" r="49545" b="22435"/>
          <a:stretch/>
        </p:blipFill>
        <p:spPr>
          <a:xfrm>
            <a:off x="4278394" y="1834385"/>
            <a:ext cx="2891218" cy="4289689"/>
          </a:xfrm>
          <a:prstGeom prst="rect">
            <a:avLst/>
          </a:prstGeom>
        </p:spPr>
      </p:pic>
    </p:spTree>
    <p:extLst>
      <p:ext uri="{BB962C8B-B14F-4D97-AF65-F5344CB8AC3E}">
        <p14:creationId xmlns:p14="http://schemas.microsoft.com/office/powerpoint/2010/main" val="35293405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453" descr="RIC reading Heinz Beans 2-6-15.jpg">
            <a:extLst>
              <a:ext uri="{FF2B5EF4-FFF2-40B4-BE49-F238E27FC236}">
                <a16:creationId xmlns:a16="http://schemas.microsoft.com/office/drawing/2014/main" id="{3179F55A-DA4A-4E95-8270-23AC9FFFAEF2}"/>
              </a:ext>
            </a:extLst>
          </p:cNvPr>
          <p:cNvPicPr preferRelativeResize="0"/>
          <p:nvPr/>
        </p:nvPicPr>
        <p:blipFill rotWithShape="1">
          <a:blip r:embed="rId2"/>
          <a:srcRect r="40677" b="-4908"/>
          <a:stretch/>
        </p:blipFill>
        <p:spPr>
          <a:xfrm>
            <a:off x="644355" y="881674"/>
            <a:ext cx="3362161" cy="4905515"/>
          </a:xfrm>
          <a:prstGeom prst="rect">
            <a:avLst/>
          </a:prstGeom>
          <a:noFill/>
        </p:spPr>
      </p:pic>
      <p:sp>
        <p:nvSpPr>
          <p:cNvPr id="3" name="Rectangle 2">
            <a:extLst>
              <a:ext uri="{FF2B5EF4-FFF2-40B4-BE49-F238E27FC236}">
                <a16:creationId xmlns:a16="http://schemas.microsoft.com/office/drawing/2014/main" id="{0232A2F8-2DDE-4701-BA7B-5147FCECF4F3}"/>
              </a:ext>
            </a:extLst>
          </p:cNvPr>
          <p:cNvSpPr/>
          <p:nvPr/>
        </p:nvSpPr>
        <p:spPr>
          <a:xfrm>
            <a:off x="4174958" y="1742384"/>
            <a:ext cx="4572000" cy="3373231"/>
          </a:xfrm>
          <a:prstGeom prst="rect">
            <a:avLst/>
          </a:prstGeom>
        </p:spPr>
        <p:txBody>
          <a:bodyPr>
            <a:spAutoFit/>
          </a:bodyPr>
          <a:lstStyle/>
          <a:p>
            <a:pPr indent="-228600">
              <a:lnSpc>
                <a:spcPct val="90000"/>
              </a:lnSpc>
              <a:spcAft>
                <a:spcPts val="600"/>
              </a:spcAft>
              <a:buFont typeface="Arial" panose="020B0604020202020204" pitchFamily="34" charset="0"/>
              <a:buChar char="•"/>
            </a:pPr>
            <a:r>
              <a:rPr lang="en-US" dirty="0">
                <a:latin typeface="Kinetic Letters" panose="02000000000000000000" pitchFamily="50" charset="0"/>
              </a:rPr>
              <a:t>How many varieties of Heinz beans are there?</a:t>
            </a:r>
          </a:p>
          <a:p>
            <a:pPr>
              <a:lnSpc>
                <a:spcPct val="90000"/>
              </a:lnSpc>
              <a:spcAft>
                <a:spcPts val="600"/>
              </a:spcAft>
            </a:pPr>
            <a:r>
              <a:rPr lang="en-US" dirty="0">
                <a:solidFill>
                  <a:srgbClr val="FF0000"/>
                </a:solidFill>
                <a:latin typeface="Kinetic Letters" panose="02000000000000000000" pitchFamily="50" charset="0"/>
              </a:rPr>
              <a:t>Retrieval</a:t>
            </a:r>
          </a:p>
          <a:p>
            <a:pPr>
              <a:lnSpc>
                <a:spcPct val="90000"/>
              </a:lnSpc>
              <a:spcAft>
                <a:spcPts val="600"/>
              </a:spcAft>
            </a:pPr>
            <a:endParaRPr lang="en-US" dirty="0">
              <a:latin typeface="Kinetic Letters" panose="02000000000000000000" pitchFamily="50" charset="0"/>
            </a:endParaRPr>
          </a:p>
          <a:p>
            <a:pPr indent="-228600">
              <a:lnSpc>
                <a:spcPct val="90000"/>
              </a:lnSpc>
              <a:spcAft>
                <a:spcPts val="600"/>
              </a:spcAft>
              <a:buFont typeface="Arial" panose="020B0604020202020204" pitchFamily="34" charset="0"/>
              <a:buChar char="•"/>
            </a:pPr>
            <a:r>
              <a:rPr lang="en-US" dirty="0">
                <a:latin typeface="Kinetic Letters" panose="02000000000000000000" pitchFamily="50" charset="0"/>
              </a:rPr>
              <a:t>What, on the advert, might persuade parents to feed this to their children?</a:t>
            </a:r>
          </a:p>
          <a:p>
            <a:pPr>
              <a:lnSpc>
                <a:spcPct val="90000"/>
              </a:lnSpc>
              <a:spcAft>
                <a:spcPts val="600"/>
              </a:spcAft>
            </a:pPr>
            <a:r>
              <a:rPr lang="en-US" dirty="0">
                <a:solidFill>
                  <a:srgbClr val="FF0000"/>
                </a:solidFill>
                <a:latin typeface="Kinetic Letters" panose="02000000000000000000" pitchFamily="50" charset="0"/>
              </a:rPr>
              <a:t>Inference</a:t>
            </a:r>
          </a:p>
          <a:p>
            <a:pPr>
              <a:lnSpc>
                <a:spcPct val="90000"/>
              </a:lnSpc>
              <a:spcAft>
                <a:spcPts val="600"/>
              </a:spcAft>
            </a:pPr>
            <a:endParaRPr lang="en-US" dirty="0">
              <a:solidFill>
                <a:srgbClr val="FF0000"/>
              </a:solidFill>
              <a:latin typeface="Kinetic Letters" panose="02000000000000000000" pitchFamily="50" charset="0"/>
            </a:endParaRPr>
          </a:p>
          <a:p>
            <a:pPr indent="-228600">
              <a:lnSpc>
                <a:spcPct val="90000"/>
              </a:lnSpc>
              <a:spcAft>
                <a:spcPts val="600"/>
              </a:spcAft>
              <a:buFont typeface="Arial" panose="020B0604020202020204" pitchFamily="34" charset="0"/>
              <a:buChar char="•"/>
            </a:pPr>
            <a:r>
              <a:rPr lang="en-US" dirty="0">
                <a:latin typeface="Kinetic Letters" panose="02000000000000000000" pitchFamily="50" charset="0"/>
              </a:rPr>
              <a:t>Explain what Heinz have done to make the beans appear to be ‘truly magic’ in this advert.</a:t>
            </a:r>
          </a:p>
          <a:p>
            <a:pPr>
              <a:lnSpc>
                <a:spcPct val="90000"/>
              </a:lnSpc>
              <a:spcAft>
                <a:spcPts val="600"/>
              </a:spcAft>
            </a:pPr>
            <a:r>
              <a:rPr lang="en-US" dirty="0">
                <a:solidFill>
                  <a:srgbClr val="FF0000"/>
                </a:solidFill>
                <a:latin typeface="Kinetic Letters" panose="02000000000000000000" pitchFamily="50" charset="0"/>
              </a:rPr>
              <a:t>Explain the author’s choices</a:t>
            </a:r>
          </a:p>
        </p:txBody>
      </p:sp>
    </p:spTree>
    <p:extLst>
      <p:ext uri="{BB962C8B-B14F-4D97-AF65-F5344CB8AC3E}">
        <p14:creationId xmlns:p14="http://schemas.microsoft.com/office/powerpoint/2010/main" val="9953341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4A927-C674-429D-B879-3AB16BD44109}"/>
              </a:ext>
            </a:extLst>
          </p:cNvPr>
          <p:cNvSpPr/>
          <p:nvPr/>
        </p:nvSpPr>
        <p:spPr>
          <a:xfrm>
            <a:off x="2474663" y="1018492"/>
            <a:ext cx="4194674" cy="769441"/>
          </a:xfrm>
          <a:prstGeom prst="rect">
            <a:avLst/>
          </a:prstGeom>
        </p:spPr>
        <p:txBody>
          <a:bodyPr wrap="none">
            <a:spAutoFit/>
          </a:bodyPr>
          <a:lstStyle/>
          <a:p>
            <a:r>
              <a:rPr lang="en-GB" sz="4400" b="1" dirty="0">
                <a:latin typeface="Kinetic Letters" panose="02000000000000000000" pitchFamily="50" charset="0"/>
              </a:rPr>
              <a:t>Reading at Home</a:t>
            </a:r>
            <a:endParaRPr lang="en-GB" sz="4400" dirty="0"/>
          </a:p>
        </p:txBody>
      </p:sp>
      <p:pic>
        <p:nvPicPr>
          <p:cNvPr id="3" name="Picture 2">
            <a:extLst>
              <a:ext uri="{FF2B5EF4-FFF2-40B4-BE49-F238E27FC236}">
                <a16:creationId xmlns:a16="http://schemas.microsoft.com/office/drawing/2014/main" id="{5964FA43-A5A4-41D1-9712-66F1243828BD}"/>
              </a:ext>
            </a:extLst>
          </p:cNvPr>
          <p:cNvPicPr/>
          <p:nvPr/>
        </p:nvPicPr>
        <p:blipFill rotWithShape="1">
          <a:blip r:embed="rId2">
            <a:extLst>
              <a:ext uri="{28A0092B-C50C-407E-A947-70E740481C1C}">
                <a14:useLocalDpi xmlns:a14="http://schemas.microsoft.com/office/drawing/2010/main" val="0"/>
              </a:ext>
            </a:extLst>
          </a:blip>
          <a:srcRect l="21855" t="25735" r="23200" b="29092"/>
          <a:stretch/>
        </p:blipFill>
        <p:spPr bwMode="auto">
          <a:xfrm>
            <a:off x="1010652" y="2141622"/>
            <a:ext cx="7383379" cy="3072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41131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12C61-12B5-4486-A75A-703379D52E27}"/>
              </a:ext>
            </a:extLst>
          </p:cNvPr>
          <p:cNvSpPr/>
          <p:nvPr/>
        </p:nvSpPr>
        <p:spPr>
          <a:xfrm>
            <a:off x="1106904" y="1388096"/>
            <a:ext cx="7303169" cy="4801314"/>
          </a:xfrm>
          <a:prstGeom prst="rect">
            <a:avLst/>
          </a:prstGeom>
        </p:spPr>
        <p:txBody>
          <a:bodyPr wrap="square">
            <a:spAutoFit/>
          </a:bodyPr>
          <a:lstStyle/>
          <a:p>
            <a:pPr>
              <a:defRPr/>
            </a:pPr>
            <a:r>
              <a:rPr lang="en-GB" b="1" dirty="0"/>
              <a:t>Make reading visible </a:t>
            </a:r>
            <a:r>
              <a:rPr lang="en-GB" dirty="0"/>
              <a:t>- have books available in your home</a:t>
            </a:r>
          </a:p>
          <a:p>
            <a:pPr>
              <a:defRPr/>
            </a:pPr>
            <a:endParaRPr lang="en-GB" dirty="0"/>
          </a:p>
          <a:p>
            <a:pPr>
              <a:defRPr/>
            </a:pPr>
            <a:r>
              <a:rPr lang="en-GB" b="1" dirty="0"/>
              <a:t>Share books every day – </a:t>
            </a:r>
            <a:r>
              <a:rPr lang="en-GB" dirty="0"/>
              <a:t>you can visit the school library after school every Thursday to borrow a book with your child.</a:t>
            </a:r>
          </a:p>
          <a:p>
            <a:pPr>
              <a:defRPr/>
            </a:pPr>
            <a:endParaRPr lang="en-GB" dirty="0"/>
          </a:p>
          <a:p>
            <a:pPr>
              <a:defRPr/>
            </a:pPr>
            <a:r>
              <a:rPr lang="en-GB" b="1" dirty="0"/>
              <a:t>Talk about books.</a:t>
            </a:r>
          </a:p>
          <a:p>
            <a:pPr>
              <a:defRPr/>
            </a:pPr>
            <a:endParaRPr lang="en-GB" dirty="0"/>
          </a:p>
          <a:p>
            <a:pPr>
              <a:defRPr/>
            </a:pPr>
            <a:r>
              <a:rPr lang="en-GB" b="1" dirty="0"/>
              <a:t>Sit and listen </a:t>
            </a:r>
            <a:r>
              <a:rPr lang="en-GB" dirty="0"/>
              <a:t>- don’t do chores around the reader.</a:t>
            </a:r>
          </a:p>
          <a:p>
            <a:pPr>
              <a:defRPr/>
            </a:pPr>
            <a:endParaRPr lang="en-GB" dirty="0"/>
          </a:p>
          <a:p>
            <a:pPr>
              <a:defRPr/>
            </a:pPr>
            <a:r>
              <a:rPr lang="en-GB" b="1" dirty="0"/>
              <a:t>Respect choices.</a:t>
            </a:r>
          </a:p>
          <a:p>
            <a:pPr>
              <a:defRPr/>
            </a:pPr>
            <a:endParaRPr lang="en-GB" dirty="0"/>
          </a:p>
          <a:p>
            <a:r>
              <a:rPr lang="en-GB" b="1" dirty="0">
                <a:ea typeface="Tuffy" panose="020B0603060100000000" pitchFamily="34" charset="0"/>
              </a:rPr>
              <a:t>Show That You Read Too</a:t>
            </a:r>
          </a:p>
          <a:p>
            <a:r>
              <a:rPr lang="en-GB" dirty="0">
                <a:ea typeface="Tuffy" panose="020B0603060100000000" pitchFamily="34" charset="0"/>
              </a:rPr>
              <a:t>Hearing an adult read from a text that is a higher level than they would be able to access on their own is really important for developing new vocabulary. Why not share an interesting article you’ve found online with your child so that you can learn together? </a:t>
            </a:r>
          </a:p>
          <a:p>
            <a:pPr>
              <a:defRPr/>
            </a:pPr>
            <a:endParaRPr lang="en-GB" dirty="0"/>
          </a:p>
        </p:txBody>
      </p:sp>
      <p:sp>
        <p:nvSpPr>
          <p:cNvPr id="3" name="Rectangle 2">
            <a:extLst>
              <a:ext uri="{FF2B5EF4-FFF2-40B4-BE49-F238E27FC236}">
                <a16:creationId xmlns:a16="http://schemas.microsoft.com/office/drawing/2014/main" id="{8CF13C29-FA31-49FF-97AF-4571BCAE4827}"/>
              </a:ext>
            </a:extLst>
          </p:cNvPr>
          <p:cNvSpPr/>
          <p:nvPr/>
        </p:nvSpPr>
        <p:spPr>
          <a:xfrm>
            <a:off x="1444849" y="621450"/>
            <a:ext cx="5111399" cy="646331"/>
          </a:xfrm>
          <a:prstGeom prst="rect">
            <a:avLst/>
          </a:prstGeom>
        </p:spPr>
        <p:txBody>
          <a:bodyPr wrap="none">
            <a:spAutoFit/>
          </a:bodyPr>
          <a:lstStyle/>
          <a:p>
            <a:r>
              <a:rPr lang="en-GB" sz="3600" b="1" dirty="0">
                <a:latin typeface="Kinetic Letters" panose="02000000000000000000" pitchFamily="50" charset="0"/>
              </a:rPr>
              <a:t>Reading at Home – Enjoy!</a:t>
            </a:r>
            <a:endParaRPr lang="en-GB" dirty="0"/>
          </a:p>
        </p:txBody>
      </p:sp>
    </p:spTree>
    <p:extLst>
      <p:ext uri="{BB962C8B-B14F-4D97-AF65-F5344CB8AC3E}">
        <p14:creationId xmlns:p14="http://schemas.microsoft.com/office/powerpoint/2010/main" val="9713360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D212FF-37A0-45CE-8B83-58B4A25A3756}"/>
              </a:ext>
            </a:extLst>
          </p:cNvPr>
          <p:cNvSpPr/>
          <p:nvPr/>
        </p:nvSpPr>
        <p:spPr>
          <a:xfrm>
            <a:off x="890336" y="1066073"/>
            <a:ext cx="7363327" cy="1200329"/>
          </a:xfrm>
          <a:prstGeom prst="rect">
            <a:avLst/>
          </a:prstGeom>
        </p:spPr>
        <p:txBody>
          <a:bodyPr wrap="square">
            <a:spAutoFit/>
          </a:bodyPr>
          <a:lstStyle/>
          <a:p>
            <a:r>
              <a:rPr lang="en-GB" b="1" dirty="0">
                <a:ea typeface="Tuffy" panose="020B0603060100000000" pitchFamily="34" charset="0"/>
              </a:rPr>
              <a:t>Read with Younger Siblings</a:t>
            </a:r>
          </a:p>
          <a:p>
            <a:r>
              <a:rPr lang="en-GB" dirty="0">
                <a:ea typeface="Tuffy" panose="020B0603060100000000" pitchFamily="34" charset="0"/>
              </a:rPr>
              <a:t>If your child has younger siblings, try allowing them to lead story time one evening. Encourage them to think about questions they can ask about the text.</a:t>
            </a:r>
          </a:p>
        </p:txBody>
      </p:sp>
      <p:sp>
        <p:nvSpPr>
          <p:cNvPr id="3" name="Rectangle 2">
            <a:extLst>
              <a:ext uri="{FF2B5EF4-FFF2-40B4-BE49-F238E27FC236}">
                <a16:creationId xmlns:a16="http://schemas.microsoft.com/office/drawing/2014/main" id="{9E7959FB-94FE-4404-800F-8697E5CAF315}"/>
              </a:ext>
            </a:extLst>
          </p:cNvPr>
          <p:cNvSpPr/>
          <p:nvPr/>
        </p:nvSpPr>
        <p:spPr>
          <a:xfrm>
            <a:off x="890336" y="2505670"/>
            <a:ext cx="7363326" cy="923330"/>
          </a:xfrm>
          <a:prstGeom prst="rect">
            <a:avLst/>
          </a:prstGeom>
        </p:spPr>
        <p:txBody>
          <a:bodyPr wrap="square">
            <a:spAutoFit/>
          </a:bodyPr>
          <a:lstStyle/>
          <a:p>
            <a:r>
              <a:rPr lang="en-US" b="1" dirty="0">
                <a:latin typeface="Twinkl" pitchFamily="2" charset="0"/>
              </a:rPr>
              <a:t>Reading Spaces</a:t>
            </a:r>
          </a:p>
          <a:p>
            <a:r>
              <a:rPr lang="en-US" dirty="0">
                <a:latin typeface="Twinkl" pitchFamily="2" charset="0"/>
              </a:rPr>
              <a:t>Why not set up a special reading area in your house? Try to make somewhere quiet and comfortable where reading is fun.</a:t>
            </a:r>
            <a:endParaRPr lang="en-GB" dirty="0">
              <a:latin typeface="Twinkl" pitchFamily="2" charset="0"/>
            </a:endParaRPr>
          </a:p>
        </p:txBody>
      </p:sp>
      <p:pic>
        <p:nvPicPr>
          <p:cNvPr id="2050" name="Picture 2" descr="10 Inspiring Toddler Reading Spaces">
            <a:extLst>
              <a:ext uri="{FF2B5EF4-FFF2-40B4-BE49-F238E27FC236}">
                <a16:creationId xmlns:a16="http://schemas.microsoft.com/office/drawing/2014/main" id="{7BDF7776-389E-4CC6-B6B8-9365644B8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574" y="3668268"/>
            <a:ext cx="3942849" cy="288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453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93BBAD-77C0-4349-8C6C-173D233C8596}"/>
              </a:ext>
            </a:extLst>
          </p:cNvPr>
          <p:cNvSpPr/>
          <p:nvPr/>
        </p:nvSpPr>
        <p:spPr>
          <a:xfrm>
            <a:off x="878305" y="1889827"/>
            <a:ext cx="7579895" cy="3785652"/>
          </a:xfrm>
          <a:prstGeom prst="rect">
            <a:avLst/>
          </a:prstGeom>
        </p:spPr>
        <p:txBody>
          <a:bodyPr wrap="square">
            <a:spAutoFit/>
          </a:bodyPr>
          <a:lstStyle/>
          <a:p>
            <a:pPr>
              <a:spcBef>
                <a:spcPts val="0"/>
              </a:spcBef>
              <a:defRPr/>
            </a:pPr>
            <a:r>
              <a:rPr lang="en-GB" sz="2000" dirty="0"/>
              <a:t>Use phonics first. What sound does the word begin with? Can you say the sounds in the word? Blend them together.</a:t>
            </a:r>
          </a:p>
          <a:p>
            <a:pPr>
              <a:spcBef>
                <a:spcPts val="0"/>
              </a:spcBef>
              <a:defRPr/>
            </a:pPr>
            <a:endParaRPr lang="en-GB" sz="2000" dirty="0"/>
          </a:p>
          <a:p>
            <a:pPr>
              <a:spcBef>
                <a:spcPts val="0"/>
              </a:spcBef>
              <a:defRPr/>
            </a:pPr>
            <a:r>
              <a:rPr lang="en-GB" sz="2000" dirty="0"/>
              <a:t>Read to the end of the sentence. What would make sense?</a:t>
            </a:r>
          </a:p>
          <a:p>
            <a:pPr>
              <a:spcBef>
                <a:spcPts val="0"/>
              </a:spcBef>
              <a:defRPr/>
            </a:pPr>
            <a:endParaRPr lang="en-GB" sz="2000" dirty="0"/>
          </a:p>
          <a:p>
            <a:pPr>
              <a:spcBef>
                <a:spcPts val="0"/>
              </a:spcBef>
              <a:defRPr/>
            </a:pPr>
            <a:r>
              <a:rPr lang="en-GB" sz="2000" dirty="0"/>
              <a:t>What is the text about – what might fit here?</a:t>
            </a:r>
          </a:p>
          <a:p>
            <a:pPr>
              <a:spcBef>
                <a:spcPts val="0"/>
              </a:spcBef>
              <a:defRPr/>
            </a:pPr>
            <a:endParaRPr lang="en-GB" sz="2000" dirty="0"/>
          </a:p>
          <a:p>
            <a:pPr>
              <a:spcBef>
                <a:spcPts val="0"/>
              </a:spcBef>
              <a:defRPr/>
            </a:pPr>
            <a:r>
              <a:rPr lang="en-GB" sz="2000" dirty="0"/>
              <a:t>Does it sound right?</a:t>
            </a:r>
          </a:p>
          <a:p>
            <a:pPr>
              <a:spcBef>
                <a:spcPts val="0"/>
              </a:spcBef>
              <a:defRPr/>
            </a:pPr>
            <a:endParaRPr lang="en-GB" sz="2000" dirty="0"/>
          </a:p>
          <a:p>
            <a:pPr>
              <a:spcBef>
                <a:spcPts val="0"/>
              </a:spcBef>
              <a:defRPr/>
            </a:pPr>
            <a:r>
              <a:rPr lang="en-GB" sz="2000" dirty="0"/>
              <a:t>Look at the picture. Does it help?</a:t>
            </a:r>
          </a:p>
          <a:p>
            <a:pPr>
              <a:spcBef>
                <a:spcPts val="0"/>
              </a:spcBef>
              <a:defRPr/>
            </a:pPr>
            <a:endParaRPr lang="en-US" sz="2000" dirty="0"/>
          </a:p>
          <a:p>
            <a:pPr>
              <a:spcBef>
                <a:spcPts val="0"/>
              </a:spcBef>
              <a:defRPr/>
            </a:pPr>
            <a:r>
              <a:rPr lang="en-US" sz="2000" dirty="0"/>
              <a:t>T</a:t>
            </a:r>
            <a:r>
              <a:rPr lang="en-GB" sz="2000" dirty="0" err="1"/>
              <a:t>ry</a:t>
            </a:r>
            <a:r>
              <a:rPr lang="en-GB" sz="2000" dirty="0"/>
              <a:t> a paired reading approach to support reluctant readers.</a:t>
            </a:r>
          </a:p>
        </p:txBody>
      </p:sp>
      <p:sp>
        <p:nvSpPr>
          <p:cNvPr id="3" name="Rectangle 2">
            <a:extLst>
              <a:ext uri="{FF2B5EF4-FFF2-40B4-BE49-F238E27FC236}">
                <a16:creationId xmlns:a16="http://schemas.microsoft.com/office/drawing/2014/main" id="{B93DDE0F-D6AD-402B-BBA2-6872461FF55E}"/>
              </a:ext>
            </a:extLst>
          </p:cNvPr>
          <p:cNvSpPr/>
          <p:nvPr/>
        </p:nvSpPr>
        <p:spPr>
          <a:xfrm>
            <a:off x="1638846" y="922240"/>
            <a:ext cx="5542671" cy="584775"/>
          </a:xfrm>
          <a:prstGeom prst="rect">
            <a:avLst/>
          </a:prstGeom>
        </p:spPr>
        <p:txBody>
          <a:bodyPr wrap="none">
            <a:spAutoFit/>
          </a:bodyPr>
          <a:lstStyle/>
          <a:p>
            <a:r>
              <a:rPr lang="en-GB" sz="3200" b="1" dirty="0">
                <a:latin typeface="Kinetic Letters" panose="02000000000000000000" pitchFamily="50" charset="0"/>
              </a:rPr>
              <a:t>What to do if your child is stuck</a:t>
            </a:r>
            <a:endParaRPr lang="en-GB" sz="3200" dirty="0"/>
          </a:p>
        </p:txBody>
      </p:sp>
    </p:spTree>
    <p:extLst>
      <p:ext uri="{BB962C8B-B14F-4D97-AF65-F5344CB8AC3E}">
        <p14:creationId xmlns:p14="http://schemas.microsoft.com/office/powerpoint/2010/main" val="34438674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7EAA9A-377F-4F3A-AB2C-C520A0B9A691}"/>
              </a:ext>
            </a:extLst>
          </p:cNvPr>
          <p:cNvSpPr/>
          <p:nvPr/>
        </p:nvSpPr>
        <p:spPr>
          <a:xfrm>
            <a:off x="1048240" y="573322"/>
            <a:ext cx="3158557" cy="523220"/>
          </a:xfrm>
          <a:prstGeom prst="rect">
            <a:avLst/>
          </a:prstGeom>
        </p:spPr>
        <p:txBody>
          <a:bodyPr wrap="none">
            <a:spAutoFit/>
          </a:bodyPr>
          <a:lstStyle/>
          <a:p>
            <a:r>
              <a:rPr lang="en-GB" sz="2800" b="1" dirty="0">
                <a:latin typeface="Kinetic Letters" panose="02000000000000000000" pitchFamily="50" charset="0"/>
              </a:rPr>
              <a:t>Talking about books</a:t>
            </a:r>
            <a:endParaRPr lang="en-GB" sz="2800" dirty="0"/>
          </a:p>
        </p:txBody>
      </p:sp>
      <p:sp>
        <p:nvSpPr>
          <p:cNvPr id="3" name="Rectangle 2">
            <a:extLst>
              <a:ext uri="{FF2B5EF4-FFF2-40B4-BE49-F238E27FC236}">
                <a16:creationId xmlns:a16="http://schemas.microsoft.com/office/drawing/2014/main" id="{DE8788A4-295E-4E57-B005-44A69A3BD60E}"/>
              </a:ext>
            </a:extLst>
          </p:cNvPr>
          <p:cNvSpPr/>
          <p:nvPr/>
        </p:nvSpPr>
        <p:spPr>
          <a:xfrm>
            <a:off x="1048240" y="1206365"/>
            <a:ext cx="4572000" cy="5078313"/>
          </a:xfrm>
          <a:prstGeom prst="rect">
            <a:avLst/>
          </a:prstGeom>
        </p:spPr>
        <p:txBody>
          <a:bodyPr>
            <a:spAutoFit/>
          </a:bodyPr>
          <a:lstStyle/>
          <a:p>
            <a:pPr>
              <a:lnSpc>
                <a:spcPct val="90000"/>
              </a:lnSpc>
              <a:buFontTx/>
              <a:buNone/>
              <a:defRPr/>
            </a:pPr>
            <a:r>
              <a:rPr lang="en-GB" sz="2000" dirty="0">
                <a:latin typeface="Kinetic Letters" panose="02000000000000000000" pitchFamily="50" charset="0"/>
              </a:rPr>
              <a:t>Do you like this book; why?</a:t>
            </a:r>
          </a:p>
          <a:p>
            <a:pPr>
              <a:lnSpc>
                <a:spcPct val="90000"/>
              </a:lnSpc>
              <a:buFontTx/>
              <a:buNone/>
              <a:defRPr/>
            </a:pPr>
            <a:endParaRPr lang="en-GB" sz="2000" dirty="0">
              <a:latin typeface="Kinetic Letters" panose="02000000000000000000" pitchFamily="50" charset="0"/>
            </a:endParaRPr>
          </a:p>
          <a:p>
            <a:pPr>
              <a:lnSpc>
                <a:spcPct val="90000"/>
              </a:lnSpc>
              <a:buFontTx/>
              <a:buNone/>
              <a:defRPr/>
            </a:pPr>
            <a:r>
              <a:rPr lang="en-GB" sz="2000" dirty="0">
                <a:latin typeface="Kinetic Letters" panose="02000000000000000000" pitchFamily="50" charset="0"/>
              </a:rPr>
              <a:t>Who is your favourite character?</a:t>
            </a:r>
          </a:p>
          <a:p>
            <a:pPr>
              <a:lnSpc>
                <a:spcPct val="90000"/>
              </a:lnSpc>
              <a:buFontTx/>
              <a:buNone/>
              <a:defRPr/>
            </a:pPr>
            <a:endParaRPr lang="en-GB" sz="2000" dirty="0">
              <a:latin typeface="Kinetic Letters" panose="02000000000000000000" pitchFamily="50" charset="0"/>
            </a:endParaRPr>
          </a:p>
          <a:p>
            <a:pPr>
              <a:lnSpc>
                <a:spcPct val="90000"/>
              </a:lnSpc>
              <a:buFontTx/>
              <a:buNone/>
              <a:defRPr/>
            </a:pPr>
            <a:r>
              <a:rPr lang="en-GB" sz="2000" dirty="0">
                <a:latin typeface="Kinetic Letters" panose="02000000000000000000" pitchFamily="50" charset="0"/>
              </a:rPr>
              <a:t>Tell me about a character in the book.</a:t>
            </a:r>
          </a:p>
          <a:p>
            <a:pPr>
              <a:lnSpc>
                <a:spcPct val="90000"/>
              </a:lnSpc>
              <a:buFontTx/>
              <a:buNone/>
              <a:defRPr/>
            </a:pPr>
            <a:endParaRPr lang="en-GB" sz="2000" dirty="0">
              <a:latin typeface="Kinetic Letters" panose="02000000000000000000" pitchFamily="50" charset="0"/>
            </a:endParaRPr>
          </a:p>
          <a:p>
            <a:pPr>
              <a:lnSpc>
                <a:spcPct val="90000"/>
              </a:lnSpc>
              <a:buFontTx/>
              <a:buNone/>
              <a:defRPr/>
            </a:pPr>
            <a:r>
              <a:rPr lang="en-GB" sz="2000" dirty="0">
                <a:latin typeface="Kinetic Letters" panose="02000000000000000000" pitchFamily="50" charset="0"/>
              </a:rPr>
              <a:t>Which words tell you what the character is like?</a:t>
            </a:r>
          </a:p>
          <a:p>
            <a:pPr>
              <a:lnSpc>
                <a:spcPct val="90000"/>
              </a:lnSpc>
              <a:buFontTx/>
              <a:buNone/>
              <a:defRPr/>
            </a:pPr>
            <a:endParaRPr lang="en-GB" sz="2000" dirty="0">
              <a:latin typeface="Kinetic Letters" panose="02000000000000000000" pitchFamily="50" charset="0"/>
            </a:endParaRPr>
          </a:p>
          <a:p>
            <a:pPr>
              <a:lnSpc>
                <a:spcPct val="90000"/>
              </a:lnSpc>
              <a:buFontTx/>
              <a:buNone/>
              <a:defRPr/>
            </a:pPr>
            <a:r>
              <a:rPr lang="en-GB" sz="2000" dirty="0">
                <a:latin typeface="Kinetic Letters" panose="02000000000000000000" pitchFamily="50" charset="0"/>
              </a:rPr>
              <a:t>How would you feel?</a:t>
            </a:r>
          </a:p>
          <a:p>
            <a:pPr>
              <a:lnSpc>
                <a:spcPct val="90000"/>
              </a:lnSpc>
              <a:buFontTx/>
              <a:buNone/>
              <a:defRPr/>
            </a:pPr>
            <a:endParaRPr lang="en-GB" sz="2000" dirty="0">
              <a:latin typeface="Kinetic Letters" panose="02000000000000000000" pitchFamily="50" charset="0"/>
            </a:endParaRPr>
          </a:p>
          <a:p>
            <a:pPr>
              <a:lnSpc>
                <a:spcPct val="90000"/>
              </a:lnSpc>
              <a:buFontTx/>
              <a:buNone/>
              <a:defRPr/>
            </a:pPr>
            <a:r>
              <a:rPr lang="en-GB" sz="2000" dirty="0">
                <a:latin typeface="Kinetic Letters" panose="02000000000000000000" pitchFamily="50" charset="0"/>
              </a:rPr>
              <a:t>What do you think will happen next?</a:t>
            </a:r>
          </a:p>
          <a:p>
            <a:pPr>
              <a:lnSpc>
                <a:spcPct val="90000"/>
              </a:lnSpc>
              <a:buFontTx/>
              <a:buNone/>
              <a:defRPr/>
            </a:pPr>
            <a:endParaRPr lang="en-GB" sz="2000" dirty="0">
              <a:latin typeface="Kinetic Letters" panose="02000000000000000000" pitchFamily="50" charset="0"/>
            </a:endParaRPr>
          </a:p>
          <a:p>
            <a:pPr>
              <a:lnSpc>
                <a:spcPct val="90000"/>
              </a:lnSpc>
              <a:buFontTx/>
              <a:buNone/>
              <a:defRPr/>
            </a:pPr>
            <a:r>
              <a:rPr lang="en-GB" sz="2000" dirty="0">
                <a:latin typeface="Kinetic Letters" panose="02000000000000000000" pitchFamily="50" charset="0"/>
              </a:rPr>
              <a:t>What would you do?</a:t>
            </a:r>
          </a:p>
          <a:p>
            <a:pPr>
              <a:lnSpc>
                <a:spcPct val="90000"/>
              </a:lnSpc>
              <a:buFontTx/>
              <a:buNone/>
              <a:defRPr/>
            </a:pPr>
            <a:endParaRPr lang="en-GB" sz="2000" dirty="0">
              <a:latin typeface="Kinetic Letters" panose="02000000000000000000" pitchFamily="50" charset="0"/>
            </a:endParaRPr>
          </a:p>
          <a:p>
            <a:pPr>
              <a:lnSpc>
                <a:spcPct val="90000"/>
              </a:lnSpc>
              <a:buFontTx/>
              <a:buNone/>
              <a:defRPr/>
            </a:pPr>
            <a:r>
              <a:rPr lang="en-GB" sz="2000" dirty="0">
                <a:latin typeface="Kinetic Letters" panose="02000000000000000000" pitchFamily="50" charset="0"/>
              </a:rPr>
              <a:t>What have you learned about …… in your book?</a:t>
            </a:r>
          </a:p>
          <a:p>
            <a:pPr>
              <a:lnSpc>
                <a:spcPct val="90000"/>
              </a:lnSpc>
              <a:buFontTx/>
              <a:buNone/>
              <a:defRPr/>
            </a:pPr>
            <a:r>
              <a:rPr lang="en-GB" sz="2000" dirty="0">
                <a:latin typeface="Kinetic Letters" panose="02000000000000000000" pitchFamily="50" charset="0"/>
              </a:rPr>
              <a:t>What can you tell me about…?</a:t>
            </a:r>
          </a:p>
        </p:txBody>
      </p:sp>
    </p:spTree>
    <p:extLst>
      <p:ext uri="{BB962C8B-B14F-4D97-AF65-F5344CB8AC3E}">
        <p14:creationId xmlns:p14="http://schemas.microsoft.com/office/powerpoint/2010/main" val="26830708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0025A-0870-4D22-9317-AD3AD1C9AD7A}"/>
              </a:ext>
            </a:extLst>
          </p:cNvPr>
          <p:cNvSpPr/>
          <p:nvPr/>
        </p:nvSpPr>
        <p:spPr>
          <a:xfrm>
            <a:off x="774956" y="1846874"/>
            <a:ext cx="7784432" cy="3877985"/>
          </a:xfrm>
          <a:prstGeom prst="rect">
            <a:avLst/>
          </a:prstGeom>
        </p:spPr>
        <p:txBody>
          <a:bodyPr wrap="square">
            <a:spAutoFit/>
          </a:bodyPr>
          <a:lstStyle/>
          <a:p>
            <a:pPr>
              <a:spcBef>
                <a:spcPts val="600"/>
              </a:spcBef>
              <a:defRPr/>
            </a:pPr>
            <a:r>
              <a:rPr lang="en-GB" sz="2400" dirty="0"/>
              <a:t>Choose a quiet time and give your child your full attention</a:t>
            </a:r>
          </a:p>
          <a:p>
            <a:pPr>
              <a:spcBef>
                <a:spcPts val="600"/>
              </a:spcBef>
              <a:defRPr/>
            </a:pPr>
            <a:endParaRPr lang="en-GB" sz="2400" dirty="0"/>
          </a:p>
          <a:p>
            <a:pPr>
              <a:spcBef>
                <a:spcPts val="600"/>
              </a:spcBef>
              <a:defRPr/>
            </a:pPr>
            <a:r>
              <a:rPr lang="en-GB" sz="2400" dirty="0"/>
              <a:t>Give support if required using the strategies explained earlier;</a:t>
            </a:r>
          </a:p>
          <a:p>
            <a:pPr>
              <a:spcBef>
                <a:spcPts val="600"/>
              </a:spcBef>
              <a:defRPr/>
            </a:pPr>
            <a:endParaRPr lang="en-GB" sz="2400" dirty="0"/>
          </a:p>
          <a:p>
            <a:pPr>
              <a:spcBef>
                <a:spcPts val="600"/>
              </a:spcBef>
              <a:defRPr/>
            </a:pPr>
            <a:r>
              <a:rPr lang="en-GB" sz="2400" dirty="0"/>
              <a:t>Explain the meaning of new words;</a:t>
            </a:r>
          </a:p>
          <a:p>
            <a:pPr>
              <a:spcBef>
                <a:spcPts val="600"/>
              </a:spcBef>
              <a:defRPr/>
            </a:pPr>
            <a:endParaRPr lang="en-GB" sz="2400" dirty="0"/>
          </a:p>
          <a:p>
            <a:pPr>
              <a:spcBef>
                <a:spcPts val="600"/>
              </a:spcBef>
              <a:defRPr/>
            </a:pPr>
            <a:r>
              <a:rPr lang="en-GB" sz="2400" dirty="0"/>
              <a:t>Talk about the text using open questions</a:t>
            </a:r>
            <a:r>
              <a:rPr lang="en-GB" dirty="0"/>
              <a:t>.</a:t>
            </a:r>
            <a:r>
              <a:rPr lang="en-GB" b="1" dirty="0">
                <a:latin typeface="Kinetic Letters" panose="02000000000000000000" pitchFamily="50" charset="0"/>
              </a:rPr>
              <a:t> </a:t>
            </a:r>
            <a:endParaRPr lang="en-GB" dirty="0"/>
          </a:p>
        </p:txBody>
      </p:sp>
      <p:sp>
        <p:nvSpPr>
          <p:cNvPr id="3" name="Rectangle 2">
            <a:extLst>
              <a:ext uri="{FF2B5EF4-FFF2-40B4-BE49-F238E27FC236}">
                <a16:creationId xmlns:a16="http://schemas.microsoft.com/office/drawing/2014/main" id="{B2208976-0518-45E1-A030-0C5C1C947B55}"/>
              </a:ext>
            </a:extLst>
          </p:cNvPr>
          <p:cNvSpPr/>
          <p:nvPr/>
        </p:nvSpPr>
        <p:spPr>
          <a:xfrm>
            <a:off x="2837120" y="1018492"/>
            <a:ext cx="3660105" cy="523220"/>
          </a:xfrm>
          <a:prstGeom prst="rect">
            <a:avLst/>
          </a:prstGeom>
        </p:spPr>
        <p:txBody>
          <a:bodyPr wrap="none">
            <a:spAutoFit/>
          </a:bodyPr>
          <a:lstStyle/>
          <a:p>
            <a:r>
              <a:rPr lang="en-GB" sz="2800" b="1" dirty="0">
                <a:latin typeface="Kinetic Letters" panose="02000000000000000000" pitchFamily="50" charset="0"/>
              </a:rPr>
              <a:t>Hearing your child read</a:t>
            </a:r>
            <a:endParaRPr lang="en-GB" sz="2800" dirty="0"/>
          </a:p>
        </p:txBody>
      </p:sp>
    </p:spTree>
    <p:extLst>
      <p:ext uri="{BB962C8B-B14F-4D97-AF65-F5344CB8AC3E}">
        <p14:creationId xmlns:p14="http://schemas.microsoft.com/office/powerpoint/2010/main" val="1069504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867EF4-0A80-4F07-8BF2-0183AAEBD966}"/>
              </a:ext>
            </a:extLst>
          </p:cNvPr>
          <p:cNvSpPr txBox="1"/>
          <p:nvPr/>
        </p:nvSpPr>
        <p:spPr>
          <a:xfrm>
            <a:off x="2779295" y="2502569"/>
            <a:ext cx="3972562" cy="1107996"/>
          </a:xfrm>
          <a:prstGeom prst="rect">
            <a:avLst/>
          </a:prstGeom>
          <a:noFill/>
        </p:spPr>
        <p:txBody>
          <a:bodyPr wrap="none" rtlCol="0">
            <a:spAutoFit/>
          </a:bodyPr>
          <a:lstStyle/>
          <a:p>
            <a:r>
              <a:rPr lang="en-US" sz="6600" dirty="0"/>
              <a:t>Have Fun!</a:t>
            </a:r>
            <a:endParaRPr lang="en-GB" sz="6600" dirty="0"/>
          </a:p>
        </p:txBody>
      </p:sp>
    </p:spTree>
    <p:extLst>
      <p:ext uri="{BB962C8B-B14F-4D97-AF65-F5344CB8AC3E}">
        <p14:creationId xmlns:p14="http://schemas.microsoft.com/office/powerpoint/2010/main" val="42693170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99925E-4430-4D4C-AE1A-0D92E396DC6F}"/>
              </a:ext>
            </a:extLst>
          </p:cNvPr>
          <p:cNvSpPr/>
          <p:nvPr/>
        </p:nvSpPr>
        <p:spPr>
          <a:xfrm>
            <a:off x="1461155" y="1404594"/>
            <a:ext cx="5396845" cy="4452116"/>
          </a:xfrm>
          <a:prstGeom prst="rect">
            <a:avLst/>
          </a:prstGeom>
        </p:spPr>
        <p:txBody>
          <a:bodyPr wrap="square">
            <a:spAutoFit/>
          </a:bodyPr>
          <a:lstStyle/>
          <a:p>
            <a:pPr marL="457200" indent="-228600">
              <a:lnSpc>
                <a:spcPct val="107000"/>
              </a:lnSpc>
              <a:spcAft>
                <a:spcPts val="800"/>
              </a:spcAft>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Ways we teach reading in school…</a:t>
            </a:r>
          </a:p>
          <a:p>
            <a:pPr marL="457200" indent="-228600">
              <a:lnSpc>
                <a:spcPct val="107000"/>
              </a:lnSpc>
              <a:spcAft>
                <a:spcPts val="800"/>
              </a:spcAft>
              <a:tabLst>
                <a:tab pos="457200" algn="l"/>
              </a:tabLs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Phonics using Read, Write, Inc</a:t>
            </a:r>
          </a:p>
          <a:p>
            <a:pPr marL="342900" lvl="0" indent="-342900">
              <a:lnSpc>
                <a:spcPct val="107000"/>
              </a:lnSpc>
              <a:spcAft>
                <a:spcPts val="800"/>
              </a:spcAft>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Shared reading</a:t>
            </a:r>
          </a:p>
          <a:p>
            <a:pPr marL="342900" lvl="0" indent="-342900">
              <a:lnSpc>
                <a:spcPct val="107000"/>
              </a:lnSpc>
              <a:spcAft>
                <a:spcPts val="800"/>
              </a:spcAft>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Whole class guided reading (VIPERS)</a:t>
            </a:r>
          </a:p>
          <a:p>
            <a:pPr marL="342900" lvl="0" indent="-342900">
              <a:lnSpc>
                <a:spcPct val="107000"/>
              </a:lnSpc>
              <a:spcAft>
                <a:spcPts val="800"/>
              </a:spcAft>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Independent reading</a:t>
            </a:r>
          </a:p>
          <a:p>
            <a:pPr marL="342900" lvl="0" indent="-342900">
              <a:lnSpc>
                <a:spcPct val="107000"/>
              </a:lnSpc>
              <a:spcAft>
                <a:spcPts val="800"/>
              </a:spcAft>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Focused reading activities</a:t>
            </a:r>
          </a:p>
          <a:p>
            <a:pPr marL="342900" lvl="0" indent="-342900">
              <a:lnSpc>
                <a:spcPct val="107000"/>
              </a:lnSpc>
              <a:spcAft>
                <a:spcPts val="800"/>
              </a:spcAft>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Reading across the curriculum</a:t>
            </a:r>
          </a:p>
          <a:p>
            <a:pPr marL="342900" lvl="0" indent="-342900">
              <a:lnSpc>
                <a:spcPct val="107000"/>
              </a:lnSpc>
              <a:spcAft>
                <a:spcPts val="800"/>
              </a:spcAft>
              <a:buFont typeface="Arial" panose="020B0604020202020204" pitchFamily="34" charset="0"/>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Class novels and stories</a:t>
            </a:r>
          </a:p>
        </p:txBody>
      </p:sp>
    </p:spTree>
    <p:extLst>
      <p:ext uri="{BB962C8B-B14F-4D97-AF65-F5344CB8AC3E}">
        <p14:creationId xmlns:p14="http://schemas.microsoft.com/office/powerpoint/2010/main" val="37358527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158EE-6781-4B10-A0DE-8734F1DEC37B}"/>
              </a:ext>
            </a:extLst>
          </p:cNvPr>
          <p:cNvSpPr/>
          <p:nvPr/>
        </p:nvSpPr>
        <p:spPr>
          <a:xfrm>
            <a:off x="1036947" y="1309157"/>
            <a:ext cx="7456603" cy="3349378"/>
          </a:xfrm>
          <a:prstGeom prst="rect">
            <a:avLst/>
          </a:prstGeom>
        </p:spPr>
        <p:txBody>
          <a:bodyPr wrap="square">
            <a:spAutoFit/>
          </a:bodyPr>
          <a:lstStyle/>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What is Phonics?</a:t>
            </a:r>
            <a:endParaRPr lang="en-GB"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Phonics is a way of teaching children how to read and write. It helps children hear, identify and use different sounds that distinguish one word from another in the English language.</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Written language can be compared to a code, so knowing the sounds of individual letters and how those letters sound when they’re combined will help children decode words as they read.</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Understanding phonics will also help children know which letters to use when they are writing words.</a:t>
            </a:r>
          </a:p>
        </p:txBody>
      </p:sp>
    </p:spTree>
    <p:extLst>
      <p:ext uri="{BB962C8B-B14F-4D97-AF65-F5344CB8AC3E}">
        <p14:creationId xmlns:p14="http://schemas.microsoft.com/office/powerpoint/2010/main" val="35804895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C60DAD-9445-49E3-B62D-E123294E9FAB}"/>
              </a:ext>
            </a:extLst>
          </p:cNvPr>
          <p:cNvSpPr/>
          <p:nvPr/>
        </p:nvSpPr>
        <p:spPr>
          <a:xfrm>
            <a:off x="1159497" y="1954327"/>
            <a:ext cx="6636470" cy="3785652"/>
          </a:xfrm>
          <a:prstGeom prst="rect">
            <a:avLst/>
          </a:prstGeom>
        </p:spPr>
        <p:txBody>
          <a:bodyPr wrap="square">
            <a:spAutoFit/>
          </a:bodyPr>
          <a:lstStyle/>
          <a:p>
            <a:r>
              <a:rPr lang="en-GB" sz="2400" dirty="0">
                <a:latin typeface="Kinetic Letters" panose="02000000000000000000" pitchFamily="50" charset="0"/>
              </a:rPr>
              <a:t>In school we follow the Ruth </a:t>
            </a:r>
            <a:r>
              <a:rPr lang="en-GB" sz="2400" dirty="0" err="1">
                <a:latin typeface="Kinetic Letters" panose="02000000000000000000" pitchFamily="50" charset="0"/>
              </a:rPr>
              <a:t>Miskin</a:t>
            </a:r>
            <a:r>
              <a:rPr lang="en-GB" sz="2400" dirty="0">
                <a:latin typeface="Kinetic Letters" panose="02000000000000000000" pitchFamily="50" charset="0"/>
              </a:rPr>
              <a:t> phonics scheme, Read, Write, Inc. This a ‘cohesive and creative’ approach to phonics, ensuring all children learn to read and write at their own rate. </a:t>
            </a:r>
            <a:br>
              <a:rPr lang="en-GB" sz="2400" dirty="0">
                <a:latin typeface="Kinetic Letters" panose="02000000000000000000" pitchFamily="50" charset="0"/>
              </a:rPr>
            </a:br>
            <a:br>
              <a:rPr lang="en-GB" sz="2400" dirty="0">
                <a:latin typeface="Kinetic Letters" panose="02000000000000000000" pitchFamily="50" charset="0"/>
              </a:rPr>
            </a:br>
            <a:r>
              <a:rPr lang="en-GB" sz="2400" dirty="0">
                <a:latin typeface="Kinetic Letters" panose="02000000000000000000" pitchFamily="50" charset="0"/>
              </a:rPr>
              <a:t>It is delivered to all children in Reception, year 1  and 2 daily. </a:t>
            </a:r>
          </a:p>
          <a:p>
            <a:endParaRPr lang="en-US" sz="2400" dirty="0">
              <a:latin typeface="Kinetic Letters" panose="02000000000000000000" pitchFamily="50" charset="0"/>
            </a:endParaRPr>
          </a:p>
          <a:p>
            <a:r>
              <a:rPr lang="en-US" sz="2400" dirty="0">
                <a:latin typeface="Kinetic Letters" panose="02000000000000000000" pitchFamily="50" charset="0"/>
              </a:rPr>
              <a:t>I</a:t>
            </a:r>
            <a:r>
              <a:rPr lang="en-GB" sz="2400" dirty="0">
                <a:latin typeface="Kinetic Letters" panose="02000000000000000000" pitchFamily="50" charset="0"/>
              </a:rPr>
              <a:t>t is also delivered to children in year 3 and 4 who continue to need additional support with phonics.</a:t>
            </a:r>
            <a:endParaRPr lang="en-GB" sz="2400" dirty="0"/>
          </a:p>
        </p:txBody>
      </p:sp>
      <p:pic>
        <p:nvPicPr>
          <p:cNvPr id="3" name="Picture 2" descr="Read Write Inc Phonics logo">
            <a:extLst>
              <a:ext uri="{FF2B5EF4-FFF2-40B4-BE49-F238E27FC236}">
                <a16:creationId xmlns:a16="http://schemas.microsoft.com/office/drawing/2014/main" id="{52FAFF8D-CF44-4625-99C1-F9D1ED2BE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3103">
            <a:off x="2397158" y="589055"/>
            <a:ext cx="3801183" cy="115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639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1CFEB0-9326-4279-AD6C-613CD514630C}"/>
              </a:ext>
            </a:extLst>
          </p:cNvPr>
          <p:cNvSpPr txBox="1"/>
          <p:nvPr/>
        </p:nvSpPr>
        <p:spPr>
          <a:xfrm>
            <a:off x="1275348" y="1359568"/>
            <a:ext cx="6086923" cy="1508105"/>
          </a:xfrm>
          <a:prstGeom prst="rect">
            <a:avLst/>
          </a:prstGeom>
          <a:noFill/>
        </p:spPr>
        <p:txBody>
          <a:bodyPr wrap="none" rtlCol="0">
            <a:spAutoFit/>
          </a:bodyPr>
          <a:lstStyle/>
          <a:p>
            <a:r>
              <a:rPr lang="en-US" sz="2800" dirty="0"/>
              <a:t>It’s very important to pronounce the </a:t>
            </a:r>
          </a:p>
          <a:p>
            <a:r>
              <a:rPr lang="en-US" sz="2800" dirty="0"/>
              <a:t>individual sounds correctly. </a:t>
            </a:r>
          </a:p>
          <a:p>
            <a:endParaRPr lang="en-US" dirty="0"/>
          </a:p>
          <a:p>
            <a:r>
              <a:rPr lang="en-US" dirty="0"/>
              <a:t>https://www.youtube.com/watch?v=TkXcabDUg7Q </a:t>
            </a:r>
            <a:endParaRPr lang="en-GB" dirty="0"/>
          </a:p>
        </p:txBody>
      </p:sp>
    </p:spTree>
    <p:extLst>
      <p:ext uri="{BB962C8B-B14F-4D97-AF65-F5344CB8AC3E}">
        <p14:creationId xmlns:p14="http://schemas.microsoft.com/office/powerpoint/2010/main" val="5387312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0A1F5C-0B0B-43FE-937F-A3528CD33946}"/>
              </a:ext>
            </a:extLst>
          </p:cNvPr>
          <p:cNvSpPr/>
          <p:nvPr/>
        </p:nvSpPr>
        <p:spPr>
          <a:xfrm>
            <a:off x="866274" y="2056907"/>
            <a:ext cx="6918158" cy="3693319"/>
          </a:xfrm>
          <a:prstGeom prst="rect">
            <a:avLst/>
          </a:prstGeom>
        </p:spPr>
        <p:txBody>
          <a:bodyPr wrap="square">
            <a:spAutoFit/>
          </a:bodyPr>
          <a:lstStyle/>
          <a:p>
            <a:pPr algn="ctr"/>
            <a:r>
              <a:rPr lang="en-GB" b="1" u="sng" dirty="0">
                <a:latin typeface="Kinetic Letters" panose="02000000000000000000" pitchFamily="50" charset="0"/>
              </a:rPr>
              <a:t>Fred Talking- </a:t>
            </a:r>
            <a:r>
              <a:rPr lang="en-GB" dirty="0">
                <a:latin typeface="Kinetic Letters" panose="02000000000000000000" pitchFamily="50" charset="0"/>
              </a:rPr>
              <a:t>Fred is a frog who helps the children to segment (break up) the sounds in words </a:t>
            </a:r>
            <a:r>
              <a:rPr lang="en-GB" dirty="0" err="1">
                <a:latin typeface="Kinetic Letters" panose="02000000000000000000" pitchFamily="50" charset="0"/>
              </a:rPr>
              <a:t>eg</a:t>
            </a:r>
            <a:r>
              <a:rPr lang="en-GB" dirty="0">
                <a:latin typeface="Kinetic Letters" panose="02000000000000000000" pitchFamily="50" charset="0"/>
              </a:rPr>
              <a:t> c-a-t. When children are reading or writing and they finding it difficult, the first skill we use is decoding. This is where the children show on their fingers the sounds they can see or hear.</a:t>
            </a:r>
          </a:p>
          <a:p>
            <a:pPr algn="ctr"/>
            <a:endParaRPr lang="en-GB" dirty="0">
              <a:latin typeface="Kinetic Letters" panose="02000000000000000000" pitchFamily="50" charset="0"/>
            </a:endParaRPr>
          </a:p>
          <a:p>
            <a:pPr algn="ctr"/>
            <a:r>
              <a:rPr lang="en-GB" b="1" u="sng" dirty="0">
                <a:latin typeface="Kinetic Letters" panose="02000000000000000000" pitchFamily="50" charset="0"/>
              </a:rPr>
              <a:t>Red words- </a:t>
            </a:r>
            <a:r>
              <a:rPr lang="en-GB" dirty="0">
                <a:latin typeface="Kinetic Letters" panose="02000000000000000000" pitchFamily="50" charset="0"/>
              </a:rPr>
              <a:t>these are words that are common or frequent in a text and cannot be segmented and therefore need to be learnt on sight. For example ‘the’ can’t be segmented as it does not make sense.</a:t>
            </a:r>
          </a:p>
          <a:p>
            <a:pPr algn="ctr"/>
            <a:endParaRPr lang="en-GB" dirty="0">
              <a:latin typeface="Kinetic Letters" panose="02000000000000000000" pitchFamily="50" charset="0"/>
            </a:endParaRPr>
          </a:p>
          <a:p>
            <a:pPr algn="ctr"/>
            <a:endParaRPr lang="en-GB" dirty="0">
              <a:latin typeface="Kinetic Letters" panose="02000000000000000000" pitchFamily="50" charset="0"/>
            </a:endParaRPr>
          </a:p>
          <a:p>
            <a:pPr algn="ctr"/>
            <a:r>
              <a:rPr lang="en-GB" b="1" u="sng" dirty="0">
                <a:latin typeface="Kinetic Letters" panose="02000000000000000000" pitchFamily="50" charset="0"/>
              </a:rPr>
              <a:t>Blending- </a:t>
            </a:r>
            <a:r>
              <a:rPr lang="en-GB" dirty="0">
                <a:latin typeface="Kinetic Letters" panose="02000000000000000000" pitchFamily="50" charset="0"/>
              </a:rPr>
              <a:t>Blending is when you put the sounds together to say the whole word,  </a:t>
            </a:r>
            <a:r>
              <a:rPr lang="en-GB" dirty="0" err="1">
                <a:latin typeface="Kinetic Letters" panose="02000000000000000000" pitchFamily="50" charset="0"/>
              </a:rPr>
              <a:t>eg</a:t>
            </a:r>
            <a:r>
              <a:rPr lang="en-GB" dirty="0">
                <a:latin typeface="Kinetic Letters" panose="02000000000000000000" pitchFamily="50" charset="0"/>
              </a:rPr>
              <a:t> p-</a:t>
            </a:r>
            <a:r>
              <a:rPr lang="en-GB" dirty="0" err="1">
                <a:latin typeface="Kinetic Letters" panose="02000000000000000000" pitchFamily="50" charset="0"/>
              </a:rPr>
              <a:t>ar</a:t>
            </a:r>
            <a:r>
              <a:rPr lang="en-GB" dirty="0">
                <a:latin typeface="Kinetic Letters" panose="02000000000000000000" pitchFamily="50" charset="0"/>
              </a:rPr>
              <a:t>-k, park.</a:t>
            </a:r>
          </a:p>
        </p:txBody>
      </p:sp>
      <p:pic>
        <p:nvPicPr>
          <p:cNvPr id="3" name="Picture 2" descr="Read Write Inc Phonics logo">
            <a:extLst>
              <a:ext uri="{FF2B5EF4-FFF2-40B4-BE49-F238E27FC236}">
                <a16:creationId xmlns:a16="http://schemas.microsoft.com/office/drawing/2014/main" id="{53F480E0-D342-4884-BD45-47CDB81A0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3103">
            <a:off x="487385" y="489289"/>
            <a:ext cx="3018967" cy="9183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E63AC90-4F1E-4235-A060-1CCBEDE4401F}"/>
              </a:ext>
            </a:extLst>
          </p:cNvPr>
          <p:cNvSpPr/>
          <p:nvPr/>
        </p:nvSpPr>
        <p:spPr>
          <a:xfrm>
            <a:off x="2865670" y="1298673"/>
            <a:ext cx="4014240" cy="584775"/>
          </a:xfrm>
          <a:prstGeom prst="rect">
            <a:avLst/>
          </a:prstGeom>
        </p:spPr>
        <p:txBody>
          <a:bodyPr wrap="none">
            <a:spAutoFit/>
          </a:bodyPr>
          <a:lstStyle/>
          <a:p>
            <a:pPr algn="ctr"/>
            <a:r>
              <a:rPr lang="en-GB" altLang="en-US" sz="3200" b="1" dirty="0">
                <a:latin typeface="Kinetic Letters" panose="02000000000000000000" pitchFamily="50" charset="0"/>
              </a:rPr>
              <a:t>Key aspects of phonics</a:t>
            </a:r>
          </a:p>
        </p:txBody>
      </p:sp>
    </p:spTree>
    <p:extLst>
      <p:ext uri="{BB962C8B-B14F-4D97-AF65-F5344CB8AC3E}">
        <p14:creationId xmlns:p14="http://schemas.microsoft.com/office/powerpoint/2010/main" val="17719383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30100B-99F0-4476-A1C4-71F80C5B5E95}"/>
              </a:ext>
            </a:extLst>
          </p:cNvPr>
          <p:cNvSpPr/>
          <p:nvPr/>
        </p:nvSpPr>
        <p:spPr>
          <a:xfrm>
            <a:off x="866273" y="1305342"/>
            <a:ext cx="7567863" cy="2862322"/>
          </a:xfrm>
          <a:prstGeom prst="rect">
            <a:avLst/>
          </a:prstGeom>
        </p:spPr>
        <p:txBody>
          <a:bodyPr wrap="square">
            <a:spAutoFit/>
          </a:bodyPr>
          <a:lstStyle/>
          <a:p>
            <a:pPr algn="ctr"/>
            <a:endParaRPr lang="en-GB" dirty="0">
              <a:latin typeface="Kinetic Letters" panose="02000000000000000000" pitchFamily="50" charset="0"/>
            </a:endParaRPr>
          </a:p>
          <a:p>
            <a:r>
              <a:rPr lang="en-GB" b="1" u="sng" dirty="0">
                <a:latin typeface="Kinetic Letters" panose="02000000000000000000" pitchFamily="50" charset="0"/>
              </a:rPr>
              <a:t>Dots and dashes- </a:t>
            </a:r>
            <a:r>
              <a:rPr lang="en-GB" dirty="0">
                <a:latin typeface="Kinetic Letters" panose="02000000000000000000" pitchFamily="50" charset="0"/>
              </a:rPr>
              <a:t>when reading a word, the children will start by Fred talking it or sounding it out. However this strategy doesn’t always work if they have not identified the sounds correctly. To help we add ‘dots and dashes’ underneath the sounds to help them to see what sounds are in the words. </a:t>
            </a:r>
          </a:p>
          <a:p>
            <a:endParaRPr lang="en-GB" dirty="0">
              <a:latin typeface="Kinetic Letters" panose="02000000000000000000" pitchFamily="50" charset="0"/>
            </a:endParaRPr>
          </a:p>
          <a:p>
            <a:endParaRPr lang="en-GB" dirty="0">
              <a:latin typeface="Kinetic Letters" panose="02000000000000000000" pitchFamily="50" charset="0"/>
            </a:endParaRPr>
          </a:p>
          <a:p>
            <a:r>
              <a:rPr lang="en-GB" b="1" u="sng" dirty="0">
                <a:latin typeface="Kinetic Letters" panose="02000000000000000000" pitchFamily="50" charset="0"/>
              </a:rPr>
              <a:t>Special friends-</a:t>
            </a:r>
            <a:r>
              <a:rPr lang="en-GB" dirty="0">
                <a:latin typeface="Kinetic Letters" panose="02000000000000000000" pitchFamily="50" charset="0"/>
              </a:rPr>
              <a:t>. It is essential the children say the whole word after segmenting. Special friends or digraphs/trigraphs are 2 3  letters that make 1 sound </a:t>
            </a:r>
            <a:r>
              <a:rPr lang="en-GB" dirty="0" err="1">
                <a:latin typeface="Kinetic Letters" panose="02000000000000000000" pitchFamily="50" charset="0"/>
              </a:rPr>
              <a:t>eg</a:t>
            </a:r>
            <a:r>
              <a:rPr lang="en-GB" dirty="0">
                <a:latin typeface="Kinetic Letters" panose="02000000000000000000" pitchFamily="50" charset="0"/>
              </a:rPr>
              <a:t> </a:t>
            </a:r>
            <a:r>
              <a:rPr lang="en-GB" dirty="0" err="1">
                <a:latin typeface="Kinetic Letters" panose="02000000000000000000" pitchFamily="50" charset="0"/>
              </a:rPr>
              <a:t>ar</a:t>
            </a:r>
            <a:r>
              <a:rPr lang="en-GB" dirty="0">
                <a:latin typeface="Kinetic Letters" panose="02000000000000000000" pitchFamily="50" charset="0"/>
              </a:rPr>
              <a:t>, or, </a:t>
            </a:r>
            <a:r>
              <a:rPr lang="en-GB" dirty="0" err="1">
                <a:latin typeface="Kinetic Letters" panose="02000000000000000000" pitchFamily="50" charset="0"/>
              </a:rPr>
              <a:t>ch</a:t>
            </a:r>
            <a:r>
              <a:rPr lang="en-GB" dirty="0">
                <a:latin typeface="Kinetic Letters" panose="02000000000000000000" pitchFamily="50" charset="0"/>
              </a:rPr>
              <a:t>, </a:t>
            </a:r>
            <a:r>
              <a:rPr lang="en-GB" dirty="0" err="1">
                <a:latin typeface="Kinetic Letters" panose="02000000000000000000" pitchFamily="50" charset="0"/>
              </a:rPr>
              <a:t>igh</a:t>
            </a:r>
            <a:r>
              <a:rPr lang="en-GB" dirty="0">
                <a:latin typeface="Kinetic Letters" panose="02000000000000000000" pitchFamily="50" charset="0"/>
              </a:rPr>
              <a:t>. These sounds have a dash underneath.</a:t>
            </a:r>
          </a:p>
        </p:txBody>
      </p:sp>
    </p:spTree>
    <p:extLst>
      <p:ext uri="{BB962C8B-B14F-4D97-AF65-F5344CB8AC3E}">
        <p14:creationId xmlns:p14="http://schemas.microsoft.com/office/powerpoint/2010/main" val="35468745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1DAE2D-9C67-433A-A4CF-77FAE31C14E0}"/>
              </a:ext>
            </a:extLst>
          </p:cNvPr>
          <p:cNvSpPr/>
          <p:nvPr/>
        </p:nvSpPr>
        <p:spPr>
          <a:xfrm>
            <a:off x="338308" y="850049"/>
            <a:ext cx="8467383" cy="523220"/>
          </a:xfrm>
          <a:prstGeom prst="rect">
            <a:avLst/>
          </a:prstGeom>
        </p:spPr>
        <p:txBody>
          <a:bodyPr wrap="none">
            <a:spAutoFit/>
          </a:bodyPr>
          <a:lstStyle/>
          <a:p>
            <a:r>
              <a:rPr lang="en-GB" sz="2800" u="sng" dirty="0"/>
              <a:t>Examples of phonics activities you can do at home…</a:t>
            </a:r>
            <a:endParaRPr lang="en-GB" sz="2800" dirty="0"/>
          </a:p>
        </p:txBody>
      </p:sp>
      <p:sp>
        <p:nvSpPr>
          <p:cNvPr id="4" name="TextBox 3">
            <a:extLst>
              <a:ext uri="{FF2B5EF4-FFF2-40B4-BE49-F238E27FC236}">
                <a16:creationId xmlns:a16="http://schemas.microsoft.com/office/drawing/2014/main" id="{5935F4C6-CEA5-49EE-8A9B-C47AF9A75743}"/>
              </a:ext>
            </a:extLst>
          </p:cNvPr>
          <p:cNvSpPr txBox="1"/>
          <p:nvPr/>
        </p:nvSpPr>
        <p:spPr>
          <a:xfrm>
            <a:off x="853810" y="1686570"/>
            <a:ext cx="6521978" cy="4524315"/>
          </a:xfrm>
          <a:prstGeom prst="rect">
            <a:avLst/>
          </a:prstGeom>
          <a:noFill/>
        </p:spPr>
        <p:txBody>
          <a:bodyPr wrap="square" rtlCol="0">
            <a:spAutoFit/>
          </a:bodyPr>
          <a:lstStyle/>
          <a:p>
            <a:r>
              <a:rPr lang="en-US" dirty="0"/>
              <a:t>Chalking letters / words on the pavement</a:t>
            </a:r>
          </a:p>
          <a:p>
            <a:endParaRPr lang="en-US" dirty="0"/>
          </a:p>
          <a:p>
            <a:r>
              <a:rPr lang="en-US" dirty="0"/>
              <a:t>Bingo </a:t>
            </a:r>
          </a:p>
          <a:p>
            <a:endParaRPr lang="en-US" dirty="0"/>
          </a:p>
          <a:p>
            <a:r>
              <a:rPr lang="en-US" dirty="0"/>
              <a:t>Magnetic letters in the bath or on a tray</a:t>
            </a:r>
          </a:p>
          <a:p>
            <a:endParaRPr lang="en-US" dirty="0"/>
          </a:p>
          <a:p>
            <a:r>
              <a:rPr lang="en-US" dirty="0"/>
              <a:t>Sharing ditty sheets / school books daily</a:t>
            </a:r>
          </a:p>
          <a:p>
            <a:endParaRPr lang="en-US" dirty="0"/>
          </a:p>
          <a:p>
            <a:r>
              <a:rPr lang="en-US" dirty="0"/>
              <a:t>Online games :</a:t>
            </a:r>
          </a:p>
          <a:p>
            <a:endParaRPr lang="en-US" dirty="0"/>
          </a:p>
          <a:p>
            <a:endParaRPr lang="en-US" dirty="0"/>
          </a:p>
          <a:p>
            <a:endParaRPr lang="en-US" dirty="0"/>
          </a:p>
          <a:p>
            <a:endParaRPr lang="en-US" dirty="0"/>
          </a:p>
          <a:p>
            <a:endParaRPr lang="en-US" dirty="0"/>
          </a:p>
          <a:p>
            <a:endParaRPr lang="en-US" dirty="0"/>
          </a:p>
          <a:p>
            <a:endParaRPr lang="en-GB" dirty="0"/>
          </a:p>
        </p:txBody>
      </p:sp>
      <p:sp>
        <p:nvSpPr>
          <p:cNvPr id="5" name="Rectangle 4">
            <a:extLst>
              <a:ext uri="{FF2B5EF4-FFF2-40B4-BE49-F238E27FC236}">
                <a16:creationId xmlns:a16="http://schemas.microsoft.com/office/drawing/2014/main" id="{0528F1C3-D249-48CD-B775-B9D3D085703F}"/>
              </a:ext>
            </a:extLst>
          </p:cNvPr>
          <p:cNvSpPr/>
          <p:nvPr/>
        </p:nvSpPr>
        <p:spPr>
          <a:xfrm>
            <a:off x="853810" y="4525099"/>
            <a:ext cx="4572000" cy="646331"/>
          </a:xfrm>
          <a:prstGeom prst="rect">
            <a:avLst/>
          </a:prstGeom>
        </p:spPr>
        <p:txBody>
          <a:bodyPr>
            <a:spAutoFit/>
          </a:bodyPr>
          <a:lstStyle/>
          <a:p>
            <a:r>
              <a:rPr lang="en-GB" altLang="en-US" dirty="0">
                <a:solidFill>
                  <a:srgbClr val="0070C0"/>
                </a:solidFill>
                <a:latin typeface="Kinetic Letters" panose="02000000000000000000" pitchFamily="50" charset="0"/>
                <a:hlinkClick r:id="rId2"/>
              </a:rPr>
              <a:t>www.phonicsplay.co.uk</a:t>
            </a:r>
            <a:endParaRPr lang="en-GB" altLang="en-US" dirty="0">
              <a:solidFill>
                <a:srgbClr val="0070C0"/>
              </a:solidFill>
              <a:latin typeface="Kinetic Letters" panose="02000000000000000000" pitchFamily="50" charset="0"/>
            </a:endParaRPr>
          </a:p>
          <a:p>
            <a:r>
              <a:rPr lang="en-GB" altLang="en-US" dirty="0">
                <a:solidFill>
                  <a:srgbClr val="0070C0"/>
                </a:solidFill>
                <a:latin typeface="Kinetic Letters" panose="02000000000000000000" pitchFamily="50" charset="0"/>
                <a:hlinkClick r:id="rId3"/>
              </a:rPr>
              <a:t>www.phonicsbloom.com</a:t>
            </a:r>
            <a:endParaRPr lang="en-GB" altLang="en-US" dirty="0">
              <a:solidFill>
                <a:srgbClr val="0070C0"/>
              </a:solidFill>
              <a:latin typeface="Kinetic Letters" panose="02000000000000000000" pitchFamily="50" charset="0"/>
            </a:endParaRPr>
          </a:p>
        </p:txBody>
      </p:sp>
    </p:spTree>
    <p:extLst>
      <p:ext uri="{BB962C8B-B14F-4D97-AF65-F5344CB8AC3E}">
        <p14:creationId xmlns:p14="http://schemas.microsoft.com/office/powerpoint/2010/main" val="2618881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EF2759-876B-487E-A038-4F166E287EA7}"/>
              </a:ext>
            </a:extLst>
          </p:cNvPr>
          <p:cNvSpPr/>
          <p:nvPr/>
        </p:nvSpPr>
        <p:spPr>
          <a:xfrm>
            <a:off x="992605" y="1953805"/>
            <a:ext cx="7158790" cy="3604064"/>
          </a:xfrm>
          <a:prstGeom prst="rect">
            <a:avLst/>
          </a:prstGeom>
        </p:spPr>
        <p:txBody>
          <a:bodyPr wrap="square">
            <a:spAutoFit/>
          </a:bodyPr>
          <a:lstStyle/>
          <a:p>
            <a:pPr>
              <a:lnSpc>
                <a:spcPct val="120000"/>
              </a:lnSpc>
              <a:spcBef>
                <a:spcPts val="0"/>
              </a:spcBef>
              <a:defRPr/>
            </a:pPr>
            <a:r>
              <a:rPr lang="en-US" sz="2400" dirty="0"/>
              <a:t>Being able to read does not mean you </a:t>
            </a:r>
            <a:r>
              <a:rPr lang="en-US" sz="2400" u="sng" dirty="0"/>
              <a:t>understand</a:t>
            </a:r>
            <a:r>
              <a:rPr lang="en-US" sz="2400" dirty="0"/>
              <a:t> what you read.</a:t>
            </a:r>
          </a:p>
          <a:p>
            <a:pPr>
              <a:lnSpc>
                <a:spcPct val="120000"/>
              </a:lnSpc>
              <a:spcBef>
                <a:spcPts val="0"/>
              </a:spcBef>
              <a:defRPr/>
            </a:pPr>
            <a:endParaRPr lang="en-US" sz="2400" dirty="0"/>
          </a:p>
          <a:p>
            <a:pPr>
              <a:lnSpc>
                <a:spcPct val="120000"/>
              </a:lnSpc>
              <a:spcBef>
                <a:spcPts val="0"/>
              </a:spcBef>
              <a:defRPr/>
            </a:pPr>
            <a:r>
              <a:rPr lang="en-US" sz="2400" dirty="0"/>
              <a:t>Your child might sound like a good reader but may not necessarily </a:t>
            </a:r>
            <a:r>
              <a:rPr lang="en-US" sz="2400" u="sng" dirty="0"/>
              <a:t>understand </a:t>
            </a:r>
            <a:r>
              <a:rPr lang="en-US" sz="2400" dirty="0"/>
              <a:t>what the text means.</a:t>
            </a:r>
          </a:p>
          <a:p>
            <a:pPr>
              <a:lnSpc>
                <a:spcPct val="120000"/>
              </a:lnSpc>
              <a:spcBef>
                <a:spcPts val="0"/>
              </a:spcBef>
              <a:defRPr/>
            </a:pPr>
            <a:endParaRPr lang="en-US" sz="2400" dirty="0"/>
          </a:p>
          <a:p>
            <a:pPr>
              <a:lnSpc>
                <a:spcPct val="120000"/>
              </a:lnSpc>
              <a:spcBef>
                <a:spcPts val="0"/>
              </a:spcBef>
              <a:defRPr/>
            </a:pPr>
            <a:r>
              <a:rPr lang="en-US" sz="2400" dirty="0"/>
              <a:t>The best way </a:t>
            </a:r>
            <a:r>
              <a:rPr lang="en-US" sz="2400" u="sng" dirty="0"/>
              <a:t>to develop understanding is to talk </a:t>
            </a:r>
            <a:r>
              <a:rPr lang="en-US" sz="2400" dirty="0"/>
              <a:t>about texts</a:t>
            </a:r>
            <a:r>
              <a:rPr lang="en-US" dirty="0">
                <a:latin typeface="Comic Sans MS" panose="030F0702030302020204" pitchFamily="66" charset="0"/>
              </a:rPr>
              <a:t>.</a:t>
            </a:r>
          </a:p>
        </p:txBody>
      </p:sp>
      <p:sp>
        <p:nvSpPr>
          <p:cNvPr id="6" name="TextBox 5">
            <a:extLst>
              <a:ext uri="{FF2B5EF4-FFF2-40B4-BE49-F238E27FC236}">
                <a16:creationId xmlns:a16="http://schemas.microsoft.com/office/drawing/2014/main" id="{5F0A23D8-F1F9-4073-A7A5-E9F4670652E7}"/>
              </a:ext>
            </a:extLst>
          </p:cNvPr>
          <p:cNvSpPr txBox="1"/>
          <p:nvPr/>
        </p:nvSpPr>
        <p:spPr>
          <a:xfrm>
            <a:off x="1591056" y="962526"/>
            <a:ext cx="5961888" cy="584775"/>
          </a:xfrm>
          <a:prstGeom prst="rect">
            <a:avLst/>
          </a:prstGeom>
          <a:noFill/>
        </p:spPr>
        <p:txBody>
          <a:bodyPr wrap="none" rtlCol="0">
            <a:spAutoFit/>
          </a:bodyPr>
          <a:lstStyle/>
          <a:p>
            <a:r>
              <a:rPr lang="en-US" sz="3200" u="sng" dirty="0"/>
              <a:t>Understanding (comprehension</a:t>
            </a:r>
            <a:r>
              <a:rPr lang="en-US" sz="3200" dirty="0"/>
              <a:t>)</a:t>
            </a:r>
            <a:endParaRPr lang="en-GB" sz="3200" dirty="0"/>
          </a:p>
        </p:txBody>
      </p:sp>
    </p:spTree>
    <p:extLst>
      <p:ext uri="{BB962C8B-B14F-4D97-AF65-F5344CB8AC3E}">
        <p14:creationId xmlns:p14="http://schemas.microsoft.com/office/powerpoint/2010/main" val="25307589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682</TotalTime>
  <Words>1074</Words>
  <Application>Microsoft Office PowerPoint</Application>
  <PresentationFormat>On-screen Show (4:3)</PresentationFormat>
  <Paragraphs>135</Paragraphs>
  <Slides>19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Calibri</vt:lpstr>
      <vt:lpstr>Arial</vt:lpstr>
      <vt:lpstr>Times New Roman</vt:lpstr>
      <vt:lpstr>Tuffy</vt:lpstr>
      <vt:lpstr>Twinkl</vt:lpstr>
      <vt:lpstr>Comic Sans MS</vt:lpstr>
      <vt:lpstr>Kinetic Letters</vt:lpstr>
      <vt:lpstr>Office Theme</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Ruby Cunningham</dc:creator>
  <cp:lastModifiedBy>Lorna Rainey</cp:lastModifiedBy>
  <cp:revision>61</cp:revision>
  <dcterms:created xsi:type="dcterms:W3CDTF">2019-07-05T12:07:40Z</dcterms:created>
  <dcterms:modified xsi:type="dcterms:W3CDTF">2023-01-24T15:51:32Z</dcterms:modified>
</cp:coreProperties>
</file>