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handoutMasterIdLst>
    <p:handoutMasterId r:id="rId18"/>
  </p:handoutMasterIdLst>
  <p:sldIdLst>
    <p:sldId id="256" r:id="rId2"/>
    <p:sldId id="264" r:id="rId3"/>
    <p:sldId id="257" r:id="rId4"/>
    <p:sldId id="259" r:id="rId5"/>
    <p:sldId id="262" r:id="rId6"/>
    <p:sldId id="271" r:id="rId7"/>
    <p:sldId id="260" r:id="rId8"/>
    <p:sldId id="258" r:id="rId9"/>
    <p:sldId id="263" r:id="rId10"/>
    <p:sldId id="261" r:id="rId11"/>
    <p:sldId id="265" r:id="rId12"/>
    <p:sldId id="266" r:id="rId13"/>
    <p:sldId id="267" r:id="rId14"/>
    <p:sldId id="268" r:id="rId15"/>
    <p:sldId id="269" r:id="rId16"/>
    <p:sldId id="270" r:id="rId17"/>
  </p:sldIdLst>
  <p:sldSz cx="12192000" cy="6858000"/>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707"/>
  </p:normalViewPr>
  <p:slideViewPr>
    <p:cSldViewPr snapToGrid="0" snapToObjects="1">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50443" y="0"/>
            <a:ext cx="2945659" cy="498056"/>
          </a:xfrm>
          <a:prstGeom prst="rect">
            <a:avLst/>
          </a:prstGeom>
        </p:spPr>
        <p:txBody>
          <a:bodyPr vert="horz" lIns="91440" tIns="45720" rIns="91440" bIns="45720" rtlCol="0"/>
          <a:lstStyle>
            <a:lvl1pPr algn="r">
              <a:defRPr sz="1200"/>
            </a:lvl1pPr>
          </a:lstStyle>
          <a:p>
            <a:fld id="{C6B9E7C4-CFEF-4B5C-81EE-51A35C1383BF}" type="datetimeFigureOut">
              <a:rPr lang="en-GB" smtClean="0"/>
              <a:t>15/03/2022</a:t>
            </a:fld>
            <a:endParaRPr lang="en-GB"/>
          </a:p>
        </p:txBody>
      </p:sp>
      <p:sp>
        <p:nvSpPr>
          <p:cNvPr id="4" name="Footer Placeholder 3"/>
          <p:cNvSpPr>
            <a:spLocks noGrp="1"/>
          </p:cNvSpPr>
          <p:nvPr>
            <p:ph type="ftr" sz="quarter" idx="2"/>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50443" y="9428584"/>
            <a:ext cx="2945659" cy="498055"/>
          </a:xfrm>
          <a:prstGeom prst="rect">
            <a:avLst/>
          </a:prstGeom>
        </p:spPr>
        <p:txBody>
          <a:bodyPr vert="horz" lIns="91440" tIns="45720" rIns="91440" bIns="45720" rtlCol="0" anchor="b"/>
          <a:lstStyle>
            <a:lvl1pPr algn="r">
              <a:defRPr sz="1200"/>
            </a:lvl1pPr>
          </a:lstStyle>
          <a:p>
            <a:fld id="{C1355D72-8125-41DC-A811-08D197C50298}" type="slidenum">
              <a:rPr lang="en-GB" smtClean="0"/>
              <a:t>‹#›</a:t>
            </a:fld>
            <a:endParaRPr lang="en-GB"/>
          </a:p>
        </p:txBody>
      </p:sp>
    </p:spTree>
    <p:extLst>
      <p:ext uri="{BB962C8B-B14F-4D97-AF65-F5344CB8AC3E}">
        <p14:creationId xmlns:p14="http://schemas.microsoft.com/office/powerpoint/2010/main" val="68629260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8DD129-A8C2-419E-B641-6CC90F50732D}"/>
              </a:ext>
            </a:extLst>
          </p:cNvPr>
          <p:cNvSpPr>
            <a:spLocks noGrp="1"/>
          </p:cNvSpPr>
          <p:nvPr>
            <p:ph type="ctrTitle"/>
          </p:nvPr>
        </p:nvSpPr>
        <p:spPr>
          <a:xfrm>
            <a:off x="762000" y="1524000"/>
            <a:ext cx="10668000" cy="22860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1B33C04-8A23-4499-A6EF-1D190F0FB38E}"/>
              </a:ext>
            </a:extLst>
          </p:cNvPr>
          <p:cNvSpPr>
            <a:spLocks noGrp="1"/>
          </p:cNvSpPr>
          <p:nvPr>
            <p:ph type="subTitle" idx="1"/>
          </p:nvPr>
        </p:nvSpPr>
        <p:spPr>
          <a:xfrm>
            <a:off x="762000" y="4571999"/>
            <a:ext cx="10668000" cy="1524000"/>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EFA99FB-5674-4BC5-949F-8D45EC167511}"/>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5" name="Footer Placeholder 4">
            <a:extLst>
              <a:ext uri="{FF2B5EF4-FFF2-40B4-BE49-F238E27FC236}">
                <a16:creationId xmlns:a16="http://schemas.microsoft.com/office/drawing/2014/main" id="{0763CF93-DD67-4FE2-8083-864693FE8E7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F05E934-32B6-44B1-9622-67F30BDA3F3A}"/>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2135193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BA5B09-FC60-445F-8A12-79869BEC60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0A219F7-87F2-409F-BB0B-8FE9270C982C}"/>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AC2BB8-59E0-4EB2-B3BE-59D8641EE133}"/>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5" name="Footer Placeholder 4">
            <a:extLst>
              <a:ext uri="{FF2B5EF4-FFF2-40B4-BE49-F238E27FC236}">
                <a16:creationId xmlns:a16="http://schemas.microsoft.com/office/drawing/2014/main" id="{2D56984E-C0DE-461B-8011-8FC31B0EE94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7FE7C03-68D3-445E-A5A2-8A935CFC97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29168493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B21F0D7-112D-48B1-B32B-170B1AA2B51E}"/>
              </a:ext>
            </a:extLst>
          </p:cNvPr>
          <p:cNvSpPr>
            <a:spLocks noGrp="1"/>
          </p:cNvSpPr>
          <p:nvPr>
            <p:ph type="title" orient="vert"/>
          </p:nvPr>
        </p:nvSpPr>
        <p:spPr>
          <a:xfrm>
            <a:off x="9143998" y="761999"/>
            <a:ext cx="2286000" cy="5334001"/>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B27A7C1-8E5B-41DA-9802-F242D382B66B}"/>
              </a:ext>
            </a:extLst>
          </p:cNvPr>
          <p:cNvSpPr>
            <a:spLocks noGrp="1"/>
          </p:cNvSpPr>
          <p:nvPr>
            <p:ph type="body" orient="vert" idx="1"/>
          </p:nvPr>
        </p:nvSpPr>
        <p:spPr>
          <a:xfrm>
            <a:off x="762001" y="761999"/>
            <a:ext cx="7619999" cy="5334001"/>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A961CC7-F5B1-464A-8127-60645FB21081}"/>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5" name="Footer Placeholder 4">
            <a:extLst>
              <a:ext uri="{FF2B5EF4-FFF2-40B4-BE49-F238E27FC236}">
                <a16:creationId xmlns:a16="http://schemas.microsoft.com/office/drawing/2014/main" id="{53B94302-B381-4F37-A9FF-5CC551917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E707151-541F-4104-B989-83A9DCA6E61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635452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6AF011-A499-4054-89BF-A4800A68F60B}"/>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66FB6E8-D956-45B5-9B4A-9D31DF466BED}"/>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CDB9DB-9E62-4292-915C-1DD4134740DB}"/>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5" name="Footer Placeholder 4">
            <a:extLst>
              <a:ext uri="{FF2B5EF4-FFF2-40B4-BE49-F238E27FC236}">
                <a16:creationId xmlns:a16="http://schemas.microsoft.com/office/drawing/2014/main" id="{2BD462F1-BC30-4172-8353-363123A1DB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C92EE8A-96DF-4D7D-B434-778324756D04}"/>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1724889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8453A-F2B4-4EDB-B8FA-150267BC1A9A}"/>
              </a:ext>
            </a:extLst>
          </p:cNvPr>
          <p:cNvSpPr>
            <a:spLocks noGrp="1"/>
          </p:cNvSpPr>
          <p:nvPr>
            <p:ph type="title"/>
          </p:nvPr>
        </p:nvSpPr>
        <p:spPr>
          <a:xfrm>
            <a:off x="762000" y="1524000"/>
            <a:ext cx="10668000" cy="3038475"/>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4C46C51-ADF1-48FC-A4D9-38C369E78304}"/>
              </a:ext>
            </a:extLst>
          </p:cNvPr>
          <p:cNvSpPr>
            <a:spLocks noGrp="1"/>
          </p:cNvSpPr>
          <p:nvPr>
            <p:ph type="body" idx="1"/>
          </p:nvPr>
        </p:nvSpPr>
        <p:spPr>
          <a:xfrm>
            <a:off x="762000" y="4589463"/>
            <a:ext cx="10668000" cy="150653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EC43B56-4DC7-490B-AEFD-55ED1ECFF82E}"/>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5" name="Footer Placeholder 4">
            <a:extLst>
              <a:ext uri="{FF2B5EF4-FFF2-40B4-BE49-F238E27FC236}">
                <a16:creationId xmlns:a16="http://schemas.microsoft.com/office/drawing/2014/main" id="{454738F8-C4B2-41D8-B627-A6DDB24B2D5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F43D49-23F8-4C4B-9C30-EDC030EE6F7E}"/>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3652273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E5556D-6916-42E6-8820-8A0D328A502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62747A5-C962-477F-89AA-A32385D57996}"/>
              </a:ext>
            </a:extLst>
          </p:cNvPr>
          <p:cNvSpPr>
            <a:spLocks noGrp="1"/>
          </p:cNvSpPr>
          <p:nvPr>
            <p:ph sz="half" idx="1"/>
          </p:nvPr>
        </p:nvSpPr>
        <p:spPr>
          <a:xfrm>
            <a:off x="762000" y="2285999"/>
            <a:ext cx="5151119"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CD08312-30FC-44D8-B2A9-B5CAAD9F066F}"/>
              </a:ext>
            </a:extLst>
          </p:cNvPr>
          <p:cNvSpPr>
            <a:spLocks noGrp="1"/>
          </p:cNvSpPr>
          <p:nvPr>
            <p:ph sz="half" idx="2"/>
          </p:nvPr>
        </p:nvSpPr>
        <p:spPr>
          <a:xfrm>
            <a:off x="6278879" y="2285999"/>
            <a:ext cx="5151121" cy="381000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BED84EB-AF90-4F19-A376-0FE5E50F9EA5}"/>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6" name="Footer Placeholder 5">
            <a:extLst>
              <a:ext uri="{FF2B5EF4-FFF2-40B4-BE49-F238E27FC236}">
                <a16:creationId xmlns:a16="http://schemas.microsoft.com/office/drawing/2014/main" id="{7B838ED0-2789-41E4-A36E-83F92CA2E8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221A83-6D60-45F0-9173-5F6D2438BC36}"/>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6749130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FFAE2-03F4-4A94-86C4-9305B237CA89}"/>
              </a:ext>
            </a:extLst>
          </p:cNvPr>
          <p:cNvSpPr>
            <a:spLocks noGrp="1"/>
          </p:cNvSpPr>
          <p:nvPr>
            <p:ph type="title"/>
          </p:nvPr>
        </p:nvSpPr>
        <p:spPr>
          <a:xfrm>
            <a:off x="762000" y="762000"/>
            <a:ext cx="10668000" cy="1524000"/>
          </a:xfrm>
        </p:spPr>
        <p:txBody>
          <a:bodyPr/>
          <a:lstStyle/>
          <a:p>
            <a:r>
              <a:rPr lang="en-US"/>
              <a:t>Click to edit Master title style</a:t>
            </a:r>
          </a:p>
        </p:txBody>
      </p:sp>
      <p:sp>
        <p:nvSpPr>
          <p:cNvPr id="3" name="Text Placeholder 2">
            <a:extLst>
              <a:ext uri="{FF2B5EF4-FFF2-40B4-BE49-F238E27FC236}">
                <a16:creationId xmlns:a16="http://schemas.microsoft.com/office/drawing/2014/main" id="{75BAC5A5-E184-46B6-8AB5-C8E132D3624B}"/>
              </a:ext>
            </a:extLst>
          </p:cNvPr>
          <p:cNvSpPr>
            <a:spLocks noGrp="1"/>
          </p:cNvSpPr>
          <p:nvPr>
            <p:ph type="body" idx="1"/>
          </p:nvPr>
        </p:nvSpPr>
        <p:spPr>
          <a:xfrm>
            <a:off x="762000" y="2285999"/>
            <a:ext cx="5151119"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FDCFE87-5D80-45CB-9D13-DFC9AFCEC7F9}"/>
              </a:ext>
            </a:extLst>
          </p:cNvPr>
          <p:cNvSpPr>
            <a:spLocks noGrp="1"/>
          </p:cNvSpPr>
          <p:nvPr>
            <p:ph sz="half" idx="2"/>
          </p:nvPr>
        </p:nvSpPr>
        <p:spPr>
          <a:xfrm>
            <a:off x="762000" y="3048000"/>
            <a:ext cx="5151119"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AC1E5A-8423-4749-8EDA-E13425F69658}"/>
              </a:ext>
            </a:extLst>
          </p:cNvPr>
          <p:cNvSpPr>
            <a:spLocks noGrp="1"/>
          </p:cNvSpPr>
          <p:nvPr>
            <p:ph type="body" sz="quarter" idx="3"/>
          </p:nvPr>
        </p:nvSpPr>
        <p:spPr>
          <a:xfrm>
            <a:off x="6278878" y="2286000"/>
            <a:ext cx="5151122" cy="761999"/>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832AAA-4BB8-4A3D-9C79-516F82F8001D}"/>
              </a:ext>
            </a:extLst>
          </p:cNvPr>
          <p:cNvSpPr>
            <a:spLocks noGrp="1"/>
          </p:cNvSpPr>
          <p:nvPr>
            <p:ph sz="quarter" idx="4"/>
          </p:nvPr>
        </p:nvSpPr>
        <p:spPr>
          <a:xfrm>
            <a:off x="6278878" y="3048000"/>
            <a:ext cx="5151122" cy="3048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80BEC63-51D3-4C70-B804-BE9EF765AD21}"/>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8" name="Footer Placeholder 7">
            <a:extLst>
              <a:ext uri="{FF2B5EF4-FFF2-40B4-BE49-F238E27FC236}">
                <a16:creationId xmlns:a16="http://schemas.microsoft.com/office/drawing/2014/main" id="{735CA295-8563-402F-92C3-1F20C977C1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EFA5918-109D-4342-84C0-9774A52C9E7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974261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EF2662-CBD1-4498-9B6E-2961F5EF1BF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FF739AE-8101-4C18-8CF3-911BDF3978A8}"/>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4" name="Footer Placeholder 3">
            <a:extLst>
              <a:ext uri="{FF2B5EF4-FFF2-40B4-BE49-F238E27FC236}">
                <a16:creationId xmlns:a16="http://schemas.microsoft.com/office/drawing/2014/main" id="{66EB1C88-D181-449C-9BE1-E85068C1883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B38A2C9-E93B-4F0A-A021-9E3AEBC3FA8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7975309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00AE8D9-9B42-438E-ADA6-CCFE45788460}"/>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3" name="Footer Placeholder 2">
            <a:extLst>
              <a:ext uri="{FF2B5EF4-FFF2-40B4-BE49-F238E27FC236}">
                <a16:creationId xmlns:a16="http://schemas.microsoft.com/office/drawing/2014/main" id="{C4F792B9-A8AF-4E13-8A25-741E89691EF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33A2CF6-DBC5-4491-B213-B3CD09D3130C}"/>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291207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727076-58C8-494C-B6B1-DC86F62DDC24}"/>
              </a:ext>
            </a:extLst>
          </p:cNvPr>
          <p:cNvSpPr>
            <a:spLocks noGrp="1"/>
          </p:cNvSpPr>
          <p:nvPr>
            <p:ph type="title"/>
          </p:nvPr>
        </p:nvSpPr>
        <p:spPr>
          <a:xfrm>
            <a:off x="762000" y="761998"/>
            <a:ext cx="3810000" cy="1524002"/>
          </a:xfrm>
        </p:spPr>
        <p:txBody>
          <a:bodyPr anchor="t" anchorCtr="0"/>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9F29E36-0340-452F-8D0A-1BC3F3A388CF}"/>
              </a:ext>
            </a:extLst>
          </p:cNvPr>
          <p:cNvSpPr>
            <a:spLocks noGrp="1"/>
          </p:cNvSpPr>
          <p:nvPr>
            <p:ph idx="1"/>
          </p:nvPr>
        </p:nvSpPr>
        <p:spPr>
          <a:xfrm>
            <a:off x="5334000" y="762001"/>
            <a:ext cx="6096000" cy="53340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A051C2E-E587-45E8-BDB1-DFF2F2791BF6}"/>
              </a:ext>
            </a:extLst>
          </p:cNvPr>
          <p:cNvSpPr>
            <a:spLocks noGrp="1"/>
          </p:cNvSpPr>
          <p:nvPr>
            <p:ph type="body" sz="half" idx="2"/>
          </p:nvPr>
        </p:nvSpPr>
        <p:spPr>
          <a:xfrm>
            <a:off x="762000" y="2286000"/>
            <a:ext cx="3810000" cy="381000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821D993-DEDD-470E-B48B-CB053A55A119}"/>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6" name="Footer Placeholder 5">
            <a:extLst>
              <a:ext uri="{FF2B5EF4-FFF2-40B4-BE49-F238E27FC236}">
                <a16:creationId xmlns:a16="http://schemas.microsoft.com/office/drawing/2014/main" id="{67926C64-7401-4CA4-859F-74472AF869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108F41-F1F6-431C-9B45-8A447F188CB8}"/>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12615767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E104FB-422C-4023-9381-EB12F1582D44}"/>
              </a:ext>
            </a:extLst>
          </p:cNvPr>
          <p:cNvSpPr>
            <a:spLocks noGrp="1"/>
          </p:cNvSpPr>
          <p:nvPr>
            <p:ph type="title"/>
          </p:nvPr>
        </p:nvSpPr>
        <p:spPr>
          <a:xfrm>
            <a:off x="762001" y="762000"/>
            <a:ext cx="3809999" cy="1524000"/>
          </a:xfrm>
        </p:spPr>
        <p:txBody>
          <a:bodyPr anchor="t" anchorCtr="0"/>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DBA3AA-DE44-4B1F-91D1-09F67B89B941}"/>
              </a:ext>
            </a:extLst>
          </p:cNvPr>
          <p:cNvSpPr>
            <a:spLocks noGrp="1"/>
          </p:cNvSpPr>
          <p:nvPr>
            <p:ph type="pic" idx="1"/>
          </p:nvPr>
        </p:nvSpPr>
        <p:spPr>
          <a:xfrm>
            <a:off x="5334000" y="762001"/>
            <a:ext cx="6021388" cy="53340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4A27B131-5117-4106-80DB-2AB208C4C953}"/>
              </a:ext>
            </a:extLst>
          </p:cNvPr>
          <p:cNvSpPr>
            <a:spLocks noGrp="1"/>
          </p:cNvSpPr>
          <p:nvPr>
            <p:ph type="body" sz="half" idx="2"/>
          </p:nvPr>
        </p:nvSpPr>
        <p:spPr>
          <a:xfrm>
            <a:off x="762001" y="2286000"/>
            <a:ext cx="3809999" cy="3810000"/>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C13918A-7F23-4C72-8E80-591324A3046C}"/>
              </a:ext>
            </a:extLst>
          </p:cNvPr>
          <p:cNvSpPr>
            <a:spLocks noGrp="1"/>
          </p:cNvSpPr>
          <p:nvPr>
            <p:ph type="dt" sz="half" idx="10"/>
          </p:nvPr>
        </p:nvSpPr>
        <p:spPr/>
        <p:txBody>
          <a:bodyPr/>
          <a:lstStyle/>
          <a:p>
            <a:fld id="{76969C88-B244-455D-A017-012B25B1ACDD}" type="datetimeFigureOut">
              <a:rPr lang="en-US" smtClean="0"/>
              <a:t>3/15/2022</a:t>
            </a:fld>
            <a:endParaRPr lang="en-US"/>
          </a:p>
        </p:txBody>
      </p:sp>
      <p:sp>
        <p:nvSpPr>
          <p:cNvPr id="6" name="Footer Placeholder 5">
            <a:extLst>
              <a:ext uri="{FF2B5EF4-FFF2-40B4-BE49-F238E27FC236}">
                <a16:creationId xmlns:a16="http://schemas.microsoft.com/office/drawing/2014/main" id="{181071C8-76FE-4B83-8317-BD53C7C844C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623681A-6F29-48FC-9409-319ED3E96635}"/>
              </a:ext>
            </a:extLst>
          </p:cNvPr>
          <p:cNvSpPr>
            <a:spLocks noGrp="1"/>
          </p:cNvSpPr>
          <p:nvPr>
            <p:ph type="sldNum" sz="quarter" idx="12"/>
          </p:nvPr>
        </p:nvSpPr>
        <p:spPr/>
        <p:txBody>
          <a:bodyPr/>
          <a:lstStyle/>
          <a:p>
            <a:fld id="{07CE569E-9B7C-4CB9-AB80-C0841F922CFF}" type="slidenum">
              <a:rPr lang="en-US" smtClean="0"/>
              <a:t>‹#›</a:t>
            </a:fld>
            <a:endParaRPr lang="en-US"/>
          </a:p>
        </p:txBody>
      </p:sp>
    </p:spTree>
    <p:extLst>
      <p:ext uri="{BB962C8B-B14F-4D97-AF65-F5344CB8AC3E}">
        <p14:creationId xmlns:p14="http://schemas.microsoft.com/office/powerpoint/2010/main" val="41975218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A6EF5A53-0A64-4CA5-B9C7-1CB97CB5CF1C}"/>
              </a:ext>
            </a:extLst>
          </p:cNvPr>
          <p:cNvSpPr/>
          <p:nvPr/>
        </p:nvSpPr>
        <p:spPr>
          <a:xfrm>
            <a:off x="8157843" y="6244836"/>
            <a:ext cx="4034156" cy="613164"/>
          </a:xfrm>
          <a:custGeom>
            <a:avLst/>
            <a:gdLst>
              <a:gd name="connsiteX0" fmla="*/ 1479137 w 4034156"/>
              <a:gd name="connsiteY0" fmla="*/ 230 h 613164"/>
              <a:gd name="connsiteX1" fmla="*/ 3482844 w 4034156"/>
              <a:gd name="connsiteY1" fmla="*/ 298555 h 613164"/>
              <a:gd name="connsiteX2" fmla="*/ 3831590 w 4034156"/>
              <a:gd name="connsiteY2" fmla="*/ 425010 h 613164"/>
              <a:gd name="connsiteX3" fmla="*/ 4034156 w 4034156"/>
              <a:gd name="connsiteY3" fmla="*/ 494088 h 613164"/>
              <a:gd name="connsiteX4" fmla="*/ 4034156 w 4034156"/>
              <a:gd name="connsiteY4" fmla="*/ 613164 h 613164"/>
              <a:gd name="connsiteX5" fmla="*/ 0 w 4034156"/>
              <a:gd name="connsiteY5" fmla="*/ 613164 h 613164"/>
              <a:gd name="connsiteX6" fmla="*/ 54792 w 4034156"/>
              <a:gd name="connsiteY6" fmla="*/ 512415 h 613164"/>
              <a:gd name="connsiteX7" fmla="*/ 168327 w 4034156"/>
              <a:gd name="connsiteY7" fmla="*/ 366637 h 613164"/>
              <a:gd name="connsiteX8" fmla="*/ 1192562 w 4034156"/>
              <a:gd name="connsiteY8" fmla="*/ 1522 h 613164"/>
              <a:gd name="connsiteX9" fmla="*/ 1479137 w 4034156"/>
              <a:gd name="connsiteY9" fmla="*/ 230 h 613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034156" h="613164">
                <a:moveTo>
                  <a:pt x="1479137" y="230"/>
                </a:moveTo>
                <a:cubicBezTo>
                  <a:pt x="2152575" y="4287"/>
                  <a:pt x="2854487" y="63583"/>
                  <a:pt x="3482844" y="298555"/>
                </a:cubicBezTo>
                <a:cubicBezTo>
                  <a:pt x="3599338" y="342114"/>
                  <a:pt x="3715540" y="384216"/>
                  <a:pt x="3831590" y="425010"/>
                </a:cubicBezTo>
                <a:lnTo>
                  <a:pt x="4034156" y="494088"/>
                </a:lnTo>
                <a:lnTo>
                  <a:pt x="4034156" y="613164"/>
                </a:lnTo>
                <a:lnTo>
                  <a:pt x="0" y="613164"/>
                </a:lnTo>
                <a:lnTo>
                  <a:pt x="54792" y="512415"/>
                </a:lnTo>
                <a:cubicBezTo>
                  <a:pt x="88888" y="459433"/>
                  <a:pt x="126502" y="410480"/>
                  <a:pt x="168327" y="366637"/>
                </a:cubicBezTo>
                <a:cubicBezTo>
                  <a:pt x="428292" y="94062"/>
                  <a:pt x="821899" y="6565"/>
                  <a:pt x="1192562" y="1522"/>
                </a:cubicBezTo>
                <a:cubicBezTo>
                  <a:pt x="1287308" y="198"/>
                  <a:pt x="1382932" y="-349"/>
                  <a:pt x="1479137" y="230"/>
                </a:cubicBezTo>
                <a:close/>
              </a:path>
            </a:pathLst>
          </a:cu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0" i="0" u="none" strike="noStrike" kern="1200" cap="none" spc="0" normalizeH="0" baseline="0" noProof="0">
              <a:ln>
                <a:noFill/>
              </a:ln>
              <a:solidFill>
                <a:prstClr val="white"/>
              </a:solidFill>
              <a:effectLst/>
              <a:uLnTx/>
              <a:uFillTx/>
              <a:latin typeface="Avenir Next LT Pro" panose="020B0504020202020204" pitchFamily="34" charset="0"/>
              <a:ea typeface="+mn-ea"/>
              <a:cs typeface="+mn-cs"/>
            </a:endParaRPr>
          </a:p>
        </p:txBody>
      </p:sp>
      <p:sp>
        <p:nvSpPr>
          <p:cNvPr id="11" name="Freeform: Shape 10">
            <a:extLst>
              <a:ext uri="{FF2B5EF4-FFF2-40B4-BE49-F238E27FC236}">
                <a16:creationId xmlns:a16="http://schemas.microsoft.com/office/drawing/2014/main" id="{34ABFBEA-4EB0-4D02-A2C0-1733CD3D6F12}"/>
              </a:ext>
            </a:extLst>
          </p:cNvPr>
          <p:cNvSpPr/>
          <p:nvPr/>
        </p:nvSpPr>
        <p:spPr>
          <a:xfrm>
            <a:off x="1" y="688126"/>
            <a:ext cx="448491" cy="1634252"/>
          </a:xfrm>
          <a:custGeom>
            <a:avLst/>
            <a:gdLst>
              <a:gd name="connsiteX0" fmla="*/ 0 w 448491"/>
              <a:gd name="connsiteY0" fmla="*/ 0 h 1634252"/>
              <a:gd name="connsiteX1" fmla="*/ 12983 w 448491"/>
              <a:gd name="connsiteY1" fmla="*/ 10508 h 1634252"/>
              <a:gd name="connsiteX2" fmla="*/ 441611 w 448491"/>
              <a:gd name="connsiteY2" fmla="*/ 863751 h 1634252"/>
              <a:gd name="connsiteX3" fmla="*/ 251011 w 448491"/>
              <a:gd name="connsiteY3" fmla="*/ 1302895 h 1634252"/>
              <a:gd name="connsiteX4" fmla="*/ 74605 w 448491"/>
              <a:gd name="connsiteY4" fmla="*/ 1543249 h 1634252"/>
              <a:gd name="connsiteX5" fmla="*/ 0 w 448491"/>
              <a:gd name="connsiteY5" fmla="*/ 1634252 h 163425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48491" h="1634252">
                <a:moveTo>
                  <a:pt x="0" y="0"/>
                </a:moveTo>
                <a:lnTo>
                  <a:pt x="12983" y="10508"/>
                </a:lnTo>
                <a:cubicBezTo>
                  <a:pt x="278410" y="241022"/>
                  <a:pt x="489787" y="530267"/>
                  <a:pt x="441611" y="863751"/>
                </a:cubicBezTo>
                <a:cubicBezTo>
                  <a:pt x="418542" y="1022632"/>
                  <a:pt x="337007" y="1166302"/>
                  <a:pt x="251011" y="1302895"/>
                </a:cubicBezTo>
                <a:cubicBezTo>
                  <a:pt x="215138" y="1359902"/>
                  <a:pt x="154723" y="1442480"/>
                  <a:pt x="74605" y="1543249"/>
                </a:cubicBezTo>
                <a:lnTo>
                  <a:pt x="0" y="163425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900">
              <a:solidFill>
                <a:prstClr val="white"/>
              </a:solidFill>
              <a:latin typeface="Avenir Next LT Pro" panose="020B0504020202020204" pitchFamily="34" charset="0"/>
            </a:endParaRPr>
          </a:p>
        </p:txBody>
      </p:sp>
      <p:sp>
        <p:nvSpPr>
          <p:cNvPr id="12" name="Freeform: Shape 11">
            <a:extLst>
              <a:ext uri="{FF2B5EF4-FFF2-40B4-BE49-F238E27FC236}">
                <a16:creationId xmlns:a16="http://schemas.microsoft.com/office/drawing/2014/main" id="{19E083F6-57F4-487B-A766-EA0462B1EED8}"/>
              </a:ext>
            </a:extLst>
          </p:cNvPr>
          <p:cNvSpPr/>
          <p:nvPr/>
        </p:nvSpPr>
        <p:spPr>
          <a:xfrm>
            <a:off x="7309459" y="6144069"/>
            <a:ext cx="4418271" cy="718159"/>
          </a:xfrm>
          <a:custGeom>
            <a:avLst/>
            <a:gdLst>
              <a:gd name="connsiteX0" fmla="*/ 1421452 w 4590626"/>
              <a:gd name="connsiteY0" fmla="*/ 0 h 713930"/>
              <a:gd name="connsiteX1" fmla="*/ 3247781 w 4590626"/>
              <a:gd name="connsiteY1" fmla="*/ 271915 h 713930"/>
              <a:gd name="connsiteX2" fmla="*/ 4517331 w 4590626"/>
              <a:gd name="connsiteY2" fmla="*/ 693394 h 713930"/>
              <a:gd name="connsiteX3" fmla="*/ 4590626 w 4590626"/>
              <a:gd name="connsiteY3" fmla="*/ 713930 h 713930"/>
              <a:gd name="connsiteX4" fmla="*/ 0 w 4590626"/>
              <a:gd name="connsiteY4" fmla="*/ 713930 h 713930"/>
              <a:gd name="connsiteX5" fmla="*/ 2854 w 4590626"/>
              <a:gd name="connsiteY5" fmla="*/ 705624 h 713930"/>
              <a:gd name="connsiteX6" fmla="*/ 226680 w 4590626"/>
              <a:gd name="connsiteY6" fmla="*/ 333970 h 713930"/>
              <a:gd name="connsiteX7" fmla="*/ 1160245 w 4590626"/>
              <a:gd name="connsiteY7" fmla="*/ 1178 h 713930"/>
              <a:gd name="connsiteX8" fmla="*/ 1421452 w 4590626"/>
              <a:gd name="connsiteY8" fmla="*/ 0 h 713930"/>
              <a:gd name="connsiteX0" fmla="*/ 1421452 w 4517331"/>
              <a:gd name="connsiteY0" fmla="*/ 0 h 713930"/>
              <a:gd name="connsiteX1" fmla="*/ 3247781 w 4517331"/>
              <a:gd name="connsiteY1" fmla="*/ 271915 h 713930"/>
              <a:gd name="connsiteX2" fmla="*/ 4517331 w 4517331"/>
              <a:gd name="connsiteY2" fmla="*/ 693394 h 713930"/>
              <a:gd name="connsiteX3" fmla="*/ 0 w 4517331"/>
              <a:gd name="connsiteY3" fmla="*/ 713930 h 713930"/>
              <a:gd name="connsiteX4" fmla="*/ 2854 w 4517331"/>
              <a:gd name="connsiteY4" fmla="*/ 705624 h 713930"/>
              <a:gd name="connsiteX5" fmla="*/ 226680 w 4517331"/>
              <a:gd name="connsiteY5" fmla="*/ 333970 h 713930"/>
              <a:gd name="connsiteX6" fmla="*/ 1160245 w 4517331"/>
              <a:gd name="connsiteY6" fmla="*/ 1178 h 713930"/>
              <a:gd name="connsiteX7" fmla="*/ 1421452 w 4517331"/>
              <a:gd name="connsiteY7" fmla="*/ 0 h 713930"/>
              <a:gd name="connsiteX0" fmla="*/ 0 w 4608771"/>
              <a:gd name="connsiteY0" fmla="*/ 713930 h 784834"/>
              <a:gd name="connsiteX1" fmla="*/ 2854 w 4608771"/>
              <a:gd name="connsiteY1" fmla="*/ 705624 h 784834"/>
              <a:gd name="connsiteX2" fmla="*/ 226680 w 4608771"/>
              <a:gd name="connsiteY2" fmla="*/ 333970 h 784834"/>
              <a:gd name="connsiteX3" fmla="*/ 1160245 w 4608771"/>
              <a:gd name="connsiteY3" fmla="*/ 1178 h 784834"/>
              <a:gd name="connsiteX4" fmla="*/ 1421452 w 4608771"/>
              <a:gd name="connsiteY4" fmla="*/ 0 h 784834"/>
              <a:gd name="connsiteX5" fmla="*/ 3247781 w 4608771"/>
              <a:gd name="connsiteY5" fmla="*/ 271915 h 784834"/>
              <a:gd name="connsiteX6" fmla="*/ 4608771 w 4608771"/>
              <a:gd name="connsiteY6" fmla="*/ 784834 h 784834"/>
              <a:gd name="connsiteX0" fmla="*/ 0 w 4418271"/>
              <a:gd name="connsiteY0" fmla="*/ 713930 h 718159"/>
              <a:gd name="connsiteX1" fmla="*/ 2854 w 4418271"/>
              <a:gd name="connsiteY1" fmla="*/ 705624 h 718159"/>
              <a:gd name="connsiteX2" fmla="*/ 226680 w 4418271"/>
              <a:gd name="connsiteY2" fmla="*/ 333970 h 718159"/>
              <a:gd name="connsiteX3" fmla="*/ 1160245 w 4418271"/>
              <a:gd name="connsiteY3" fmla="*/ 1178 h 718159"/>
              <a:gd name="connsiteX4" fmla="*/ 1421452 w 4418271"/>
              <a:gd name="connsiteY4" fmla="*/ 0 h 718159"/>
              <a:gd name="connsiteX5" fmla="*/ 3247781 w 4418271"/>
              <a:gd name="connsiteY5" fmla="*/ 271915 h 718159"/>
              <a:gd name="connsiteX6" fmla="*/ 4418271 w 4418271"/>
              <a:gd name="connsiteY6" fmla="*/ 718159 h 71815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418271" h="718159">
                <a:moveTo>
                  <a:pt x="0" y="713930"/>
                </a:moveTo>
                <a:lnTo>
                  <a:pt x="2854" y="705624"/>
                </a:lnTo>
                <a:cubicBezTo>
                  <a:pt x="60059" y="562888"/>
                  <a:pt x="131373" y="433874"/>
                  <a:pt x="226680" y="333970"/>
                </a:cubicBezTo>
                <a:cubicBezTo>
                  <a:pt x="463632" y="85526"/>
                  <a:pt x="822395" y="5774"/>
                  <a:pt x="1160245" y="1178"/>
                </a:cubicBezTo>
                <a:lnTo>
                  <a:pt x="1421452" y="0"/>
                </a:lnTo>
                <a:cubicBezTo>
                  <a:pt x="2035274" y="3698"/>
                  <a:pt x="2748311" y="152222"/>
                  <a:pt x="3247781" y="271915"/>
                </a:cubicBezTo>
                <a:cubicBezTo>
                  <a:pt x="3747251" y="391608"/>
                  <a:pt x="3902480" y="501606"/>
                  <a:pt x="4418271" y="718159"/>
                </a:cubicBez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venir Next LT Pro Light"/>
              <a:ea typeface="+mn-ea"/>
              <a:cs typeface="+mn-cs"/>
            </a:endParaRPr>
          </a:p>
        </p:txBody>
      </p:sp>
      <p:sp>
        <p:nvSpPr>
          <p:cNvPr id="2" name="Title Placeholder 1">
            <a:extLst>
              <a:ext uri="{FF2B5EF4-FFF2-40B4-BE49-F238E27FC236}">
                <a16:creationId xmlns:a16="http://schemas.microsoft.com/office/drawing/2014/main" id="{A3A2F988-7148-4375-83D8-12EE5EBC7BE0}"/>
              </a:ext>
            </a:extLst>
          </p:cNvPr>
          <p:cNvSpPr>
            <a:spLocks noGrp="1"/>
          </p:cNvSpPr>
          <p:nvPr>
            <p:ph type="title"/>
          </p:nvPr>
        </p:nvSpPr>
        <p:spPr>
          <a:xfrm>
            <a:off x="762000" y="762000"/>
            <a:ext cx="10668000" cy="15240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F6896238-C5B3-4F3C-97FA-890E1A51A203}"/>
              </a:ext>
            </a:extLst>
          </p:cNvPr>
          <p:cNvSpPr>
            <a:spLocks noGrp="1"/>
          </p:cNvSpPr>
          <p:nvPr>
            <p:ph type="body" idx="1"/>
          </p:nvPr>
        </p:nvSpPr>
        <p:spPr>
          <a:xfrm>
            <a:off x="762000" y="2286000"/>
            <a:ext cx="10668000" cy="38180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1D6E4474-0442-4E4B-9E5B-CA7B3951C1DA}"/>
              </a:ext>
            </a:extLst>
          </p:cNvPr>
          <p:cNvSpPr>
            <a:spLocks noGrp="1"/>
          </p:cNvSpPr>
          <p:nvPr>
            <p:ph type="dt" sz="half" idx="2"/>
          </p:nvPr>
        </p:nvSpPr>
        <p:spPr>
          <a:xfrm>
            <a:off x="9389165" y="194320"/>
            <a:ext cx="2040835"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76969C88-B244-455D-A017-012B25B1ACDD}" type="datetimeFigureOut">
              <a:rPr lang="en-US" smtClean="0"/>
              <a:pPr/>
              <a:t>3/15/2022</a:t>
            </a:fld>
            <a:endParaRPr lang="en-US"/>
          </a:p>
        </p:txBody>
      </p:sp>
      <p:sp>
        <p:nvSpPr>
          <p:cNvPr id="5" name="Footer Placeholder 4">
            <a:extLst>
              <a:ext uri="{FF2B5EF4-FFF2-40B4-BE49-F238E27FC236}">
                <a16:creationId xmlns:a16="http://schemas.microsoft.com/office/drawing/2014/main" id="{E0626A98-F887-40E1-B9BA-9D93DE90E022}"/>
              </a:ext>
            </a:extLst>
          </p:cNvPr>
          <p:cNvSpPr>
            <a:spLocks noGrp="1"/>
          </p:cNvSpPr>
          <p:nvPr>
            <p:ph type="ftr" sz="quarter" idx="3"/>
          </p:nvPr>
        </p:nvSpPr>
        <p:spPr>
          <a:xfrm>
            <a:off x="761999" y="6356350"/>
            <a:ext cx="6612835" cy="365125"/>
          </a:xfrm>
          <a:prstGeom prst="rect">
            <a:avLst/>
          </a:prstGeom>
        </p:spPr>
        <p:txBody>
          <a:bodyPr vert="horz" lIns="91440" tIns="45720" rIns="91440" bIns="45720" rtlCol="0" anchor="ctr"/>
          <a:lstStyle>
            <a:lvl1pPr algn="l">
              <a:defRPr sz="1200">
                <a:solidFill>
                  <a:schemeClr val="tx1">
                    <a:tint val="75000"/>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482C8119-73F6-4713-9AD3-3628DCDFB8F2}"/>
              </a:ext>
            </a:extLst>
          </p:cNvPr>
          <p:cNvSpPr>
            <a:spLocks noGrp="1"/>
          </p:cNvSpPr>
          <p:nvPr>
            <p:ph type="sldNum" sz="quarter" idx="4"/>
          </p:nvPr>
        </p:nvSpPr>
        <p:spPr>
          <a:xfrm>
            <a:off x="9906000" y="6356350"/>
            <a:ext cx="1524000" cy="365125"/>
          </a:xfrm>
          <a:prstGeom prst="rect">
            <a:avLst/>
          </a:prstGeom>
        </p:spPr>
        <p:txBody>
          <a:bodyPr vert="horz" lIns="91440" tIns="45720" rIns="91440" bIns="45720" rtlCol="0" anchor="ctr"/>
          <a:lstStyle>
            <a:lvl1pPr algn="r">
              <a:defRPr sz="1200">
                <a:solidFill>
                  <a:schemeClr val="tx1">
                    <a:tint val="75000"/>
                    <a:alpha val="70000"/>
                  </a:schemeClr>
                </a:solidFill>
              </a:defRPr>
            </a:lvl1pPr>
          </a:lstStyle>
          <a:p>
            <a:fld id="{07CE569E-9B7C-4CB9-AB80-C0841F922CFF}" type="slidenum">
              <a:rPr lang="en-US" smtClean="0"/>
              <a:pPr/>
              <a:t>‹#›</a:t>
            </a:fld>
            <a:endParaRPr lang="en-US"/>
          </a:p>
        </p:txBody>
      </p:sp>
    </p:spTree>
    <p:extLst>
      <p:ext uri="{BB962C8B-B14F-4D97-AF65-F5344CB8AC3E}">
        <p14:creationId xmlns:p14="http://schemas.microsoft.com/office/powerpoint/2010/main" val="4163390461"/>
      </p:ext>
    </p:extLst>
  </p:cSld>
  <p:clrMap bg1="dk1" tx1="lt1" bg2="dk2" tx2="lt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25000"/>
        </a:lnSpc>
        <a:spcBef>
          <a:spcPts val="1000"/>
        </a:spcBef>
        <a:buFont typeface="Arial" panose="020B0604020202020204" pitchFamily="34" charset="0"/>
        <a:buChar char="•"/>
        <a:defRPr sz="2800" kern="1200">
          <a:solidFill>
            <a:schemeClr val="tx1">
              <a:alpha val="70000"/>
            </a:schemeClr>
          </a:solidFill>
          <a:latin typeface="+mn-lt"/>
          <a:ea typeface="+mn-ea"/>
          <a:cs typeface="+mn-cs"/>
        </a:defRPr>
      </a:lvl1pPr>
      <a:lvl2pPr marL="685800" indent="-228600" algn="l" defTabSz="914400" rtl="0" eaLnBrk="1" latinLnBrk="0" hangingPunct="1">
        <a:lnSpc>
          <a:spcPct val="125000"/>
        </a:lnSpc>
        <a:spcBef>
          <a:spcPts val="500"/>
        </a:spcBef>
        <a:buFont typeface="Arial" panose="020B0604020202020204" pitchFamily="34" charset="0"/>
        <a:buChar char="•"/>
        <a:defRPr sz="2400" kern="1200">
          <a:solidFill>
            <a:schemeClr val="tx1">
              <a:alpha val="70000"/>
            </a:schemeClr>
          </a:solidFill>
          <a:latin typeface="+mn-lt"/>
          <a:ea typeface="+mn-ea"/>
          <a:cs typeface="+mn-cs"/>
        </a:defRPr>
      </a:lvl2pPr>
      <a:lvl3pPr marL="1143000" indent="-228600" algn="l" defTabSz="914400" rtl="0" eaLnBrk="1" latinLnBrk="0" hangingPunct="1">
        <a:lnSpc>
          <a:spcPct val="125000"/>
        </a:lnSpc>
        <a:spcBef>
          <a:spcPts val="500"/>
        </a:spcBef>
        <a:buFont typeface="Arial" panose="020B0604020202020204" pitchFamily="34" charset="0"/>
        <a:buChar char="•"/>
        <a:defRPr sz="2000" kern="1200">
          <a:solidFill>
            <a:schemeClr val="tx1">
              <a:alpha val="70000"/>
            </a:schemeClr>
          </a:solidFill>
          <a:latin typeface="+mn-lt"/>
          <a:ea typeface="+mn-ea"/>
          <a:cs typeface="+mn-cs"/>
        </a:defRPr>
      </a:lvl3pPr>
      <a:lvl4pPr marL="16002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4pPr>
      <a:lvl5pPr marL="2057400" indent="-228600" algn="l" defTabSz="914400" rtl="0" eaLnBrk="1" latinLnBrk="0" hangingPunct="1">
        <a:lnSpc>
          <a:spcPct val="125000"/>
        </a:lnSpc>
        <a:spcBef>
          <a:spcPts val="500"/>
        </a:spcBef>
        <a:buFont typeface="Arial" panose="020B0604020202020204" pitchFamily="34" charset="0"/>
        <a:buChar char="•"/>
        <a:defRPr sz="18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4" name="Rectangle 8">
            <a:extLst>
              <a:ext uri="{FF2B5EF4-FFF2-40B4-BE49-F238E27FC236}">
                <a16:creationId xmlns:a16="http://schemas.microsoft.com/office/drawing/2014/main" id="{7A18C9FB-EC4C-4DAE-8F7D-C6E5AF6079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en-US" dirty="0"/>
          </a:p>
        </p:txBody>
      </p:sp>
      <p:sp>
        <p:nvSpPr>
          <p:cNvPr id="2" name="Title 1">
            <a:extLst>
              <a:ext uri="{FF2B5EF4-FFF2-40B4-BE49-F238E27FC236}">
                <a16:creationId xmlns:a16="http://schemas.microsoft.com/office/drawing/2014/main" id="{C55F51FC-7EAB-8041-B570-A72CB5E9B3D2}"/>
              </a:ext>
            </a:extLst>
          </p:cNvPr>
          <p:cNvSpPr>
            <a:spLocks noGrp="1"/>
          </p:cNvSpPr>
          <p:nvPr>
            <p:ph type="ctrTitle"/>
          </p:nvPr>
        </p:nvSpPr>
        <p:spPr>
          <a:xfrm>
            <a:off x="6858000" y="753765"/>
            <a:ext cx="4572000" cy="3056235"/>
          </a:xfrm>
        </p:spPr>
        <p:txBody>
          <a:bodyPr>
            <a:normAutofit/>
          </a:bodyPr>
          <a:lstStyle/>
          <a:p>
            <a:pPr algn="l"/>
            <a:r>
              <a:rPr lang="en-GB" sz="4400" dirty="0"/>
              <a:t>Year Four Multiplication Check</a:t>
            </a:r>
          </a:p>
        </p:txBody>
      </p:sp>
      <p:sp>
        <p:nvSpPr>
          <p:cNvPr id="3" name="Subtitle 2">
            <a:extLst>
              <a:ext uri="{FF2B5EF4-FFF2-40B4-BE49-F238E27FC236}">
                <a16:creationId xmlns:a16="http://schemas.microsoft.com/office/drawing/2014/main" id="{82B5CEA5-F610-654E-8A31-399302F23774}"/>
              </a:ext>
            </a:extLst>
          </p:cNvPr>
          <p:cNvSpPr>
            <a:spLocks noGrp="1"/>
          </p:cNvSpPr>
          <p:nvPr>
            <p:ph type="subTitle" idx="1"/>
          </p:nvPr>
        </p:nvSpPr>
        <p:spPr>
          <a:xfrm>
            <a:off x="6857999" y="4571999"/>
            <a:ext cx="4571999" cy="1524000"/>
          </a:xfrm>
        </p:spPr>
        <p:txBody>
          <a:bodyPr>
            <a:normAutofit/>
          </a:bodyPr>
          <a:lstStyle/>
          <a:p>
            <a:pPr algn="l"/>
            <a:r>
              <a:rPr lang="en-GB" dirty="0"/>
              <a:t>Parents information </a:t>
            </a:r>
          </a:p>
        </p:txBody>
      </p:sp>
      <p:pic>
        <p:nvPicPr>
          <p:cNvPr id="25" name="Picture 3" descr="The surface of the water with ripple">
            <a:extLst>
              <a:ext uri="{FF2B5EF4-FFF2-40B4-BE49-F238E27FC236}">
                <a16:creationId xmlns:a16="http://schemas.microsoft.com/office/drawing/2014/main" id="{A98AAF0B-550A-4D29-9FCF-ACA361EE723C}"/>
              </a:ext>
            </a:extLst>
          </p:cNvPr>
          <p:cNvPicPr>
            <a:picLocks noChangeAspect="1"/>
          </p:cNvPicPr>
          <p:nvPr/>
        </p:nvPicPr>
        <p:blipFill rotWithShape="1">
          <a:blip r:embed="rId2"/>
          <a:srcRect l="15958" r="31985" b="-1"/>
          <a:stretch/>
        </p:blipFill>
        <p:spPr>
          <a:xfrm>
            <a:off x="2" y="10"/>
            <a:ext cx="5578823" cy="6028246"/>
          </a:xfrm>
          <a:custGeom>
            <a:avLst/>
            <a:gdLst/>
            <a:ahLst/>
            <a:cxnLst/>
            <a:rect l="l" t="t" r="r" b="b"/>
            <a:pathLst>
              <a:path w="5578823" h="6028256">
                <a:moveTo>
                  <a:pt x="0" y="0"/>
                </a:moveTo>
                <a:lnTo>
                  <a:pt x="3897606" y="0"/>
                </a:lnTo>
                <a:lnTo>
                  <a:pt x="4274232" y="360545"/>
                </a:lnTo>
                <a:cubicBezTo>
                  <a:pt x="4408856" y="488910"/>
                  <a:pt x="4542134" y="615181"/>
                  <a:pt x="4673934" y="738354"/>
                </a:cubicBezTo>
                <a:cubicBezTo>
                  <a:pt x="5042663" y="1082881"/>
                  <a:pt x="5282330" y="1428108"/>
                  <a:pt x="5421862" y="1773839"/>
                </a:cubicBezTo>
                <a:cubicBezTo>
                  <a:pt x="5631101" y="2292214"/>
                  <a:pt x="5614731" y="2811325"/>
                  <a:pt x="5469198" y="3329255"/>
                </a:cubicBezTo>
                <a:cubicBezTo>
                  <a:pt x="5323662" y="3847185"/>
                  <a:pt x="5048962" y="4363935"/>
                  <a:pt x="4741546" y="4877588"/>
                </a:cubicBezTo>
                <a:cubicBezTo>
                  <a:pt x="4027238" y="6071494"/>
                  <a:pt x="2764972" y="6102970"/>
                  <a:pt x="1325600" y="5980388"/>
                </a:cubicBezTo>
                <a:cubicBezTo>
                  <a:pt x="903947" y="5944442"/>
                  <a:pt x="499735" y="5907589"/>
                  <a:pt x="137593" y="5804042"/>
                </a:cubicBezTo>
                <a:lnTo>
                  <a:pt x="0" y="5760161"/>
                </a:lnTo>
                <a:close/>
              </a:path>
            </a:pathLst>
          </a:custGeom>
        </p:spPr>
      </p:pic>
      <p:sp>
        <p:nvSpPr>
          <p:cNvPr id="26" name="Freeform: Shape 10">
            <a:extLst>
              <a:ext uri="{FF2B5EF4-FFF2-40B4-BE49-F238E27FC236}">
                <a16:creationId xmlns:a16="http://schemas.microsoft.com/office/drawing/2014/main" id="{B47A9921-6509-49C2-BEBF-924F2806609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704117" cy="6096000"/>
          </a:xfrm>
          <a:custGeom>
            <a:avLst/>
            <a:gdLst>
              <a:gd name="connsiteX0" fmla="*/ 0 w 5704117"/>
              <a:gd name="connsiteY0" fmla="*/ 0 h 6096000"/>
              <a:gd name="connsiteX1" fmla="*/ 4562795 w 5704117"/>
              <a:gd name="connsiteY1" fmla="*/ 0 h 6096000"/>
              <a:gd name="connsiteX2" fmla="*/ 4721192 w 5704117"/>
              <a:gd name="connsiteY2" fmla="*/ 133595 h 6096000"/>
              <a:gd name="connsiteX3" fmla="*/ 5467522 w 5704117"/>
              <a:gd name="connsiteY3" fmla="*/ 1054328 h 6096000"/>
              <a:gd name="connsiteX4" fmla="*/ 5538873 w 5704117"/>
              <a:gd name="connsiteY4" fmla="*/ 2897564 h 6096000"/>
              <a:gd name="connsiteX5" fmla="*/ 4442050 w 5704117"/>
              <a:gd name="connsiteY5" fmla="*/ 4732407 h 6096000"/>
              <a:gd name="connsiteX6" fmla="*/ 93046 w 5704117"/>
              <a:gd name="connsiteY6" fmla="*/ 6082857 h 6096000"/>
              <a:gd name="connsiteX7" fmla="*/ 0 w 5704117"/>
              <a:gd name="connsiteY7" fmla="*/ 607845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 name="connsiteX7" fmla="*/ 91440 w 5704117"/>
              <a:gd name="connsiteY7" fmla="*/ 91440 h 6096000"/>
              <a:gd name="connsiteX0" fmla="*/ 4562795 w 5704117"/>
              <a:gd name="connsiteY0" fmla="*/ 0 h 6096000"/>
              <a:gd name="connsiteX1" fmla="*/ 4721192 w 5704117"/>
              <a:gd name="connsiteY1" fmla="*/ 133595 h 6096000"/>
              <a:gd name="connsiteX2" fmla="*/ 5467522 w 5704117"/>
              <a:gd name="connsiteY2" fmla="*/ 1054328 h 6096000"/>
              <a:gd name="connsiteX3" fmla="*/ 5538873 w 5704117"/>
              <a:gd name="connsiteY3" fmla="*/ 2897564 h 6096000"/>
              <a:gd name="connsiteX4" fmla="*/ 4442050 w 5704117"/>
              <a:gd name="connsiteY4" fmla="*/ 4732407 h 6096000"/>
              <a:gd name="connsiteX5" fmla="*/ 93046 w 5704117"/>
              <a:gd name="connsiteY5" fmla="*/ 6082857 h 6096000"/>
              <a:gd name="connsiteX6" fmla="*/ 0 w 5704117"/>
              <a:gd name="connsiteY6" fmla="*/ 6078450 h 609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4117" h="6096000">
                <a:moveTo>
                  <a:pt x="4562795" y="0"/>
                </a:moveTo>
                <a:lnTo>
                  <a:pt x="4721192" y="133595"/>
                </a:lnTo>
                <a:cubicBezTo>
                  <a:pt x="5067135" y="440105"/>
                  <a:pt x="5309779" y="747048"/>
                  <a:pt x="5467522" y="1054328"/>
                </a:cubicBezTo>
                <a:cubicBezTo>
                  <a:pt x="5782917" y="1668625"/>
                  <a:pt x="5758242" y="2283795"/>
                  <a:pt x="5538873" y="2897564"/>
                </a:cubicBezTo>
                <a:cubicBezTo>
                  <a:pt x="5319500" y="3511334"/>
                  <a:pt x="4905433" y="4123706"/>
                  <a:pt x="4442050" y="4732407"/>
                </a:cubicBezTo>
                <a:cubicBezTo>
                  <a:pt x="3499930" y="5970384"/>
                  <a:pt x="1925433" y="6153690"/>
                  <a:pt x="93046" y="6082857"/>
                </a:cubicBezTo>
                <a:lnTo>
                  <a:pt x="0" y="6078450"/>
                </a:lnTo>
              </a:path>
            </a:pathLst>
          </a:custGeom>
          <a:noFill/>
          <a:ln w="19050">
            <a:solidFill>
              <a:schemeClr val="accent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prstClr val="white"/>
              </a:solidFill>
              <a:latin typeface="Avenir Next LT Pro Light"/>
            </a:endParaRPr>
          </a:p>
        </p:txBody>
      </p:sp>
    </p:spTree>
    <p:extLst>
      <p:ext uri="{BB962C8B-B14F-4D97-AF65-F5344CB8AC3E}">
        <p14:creationId xmlns:p14="http://schemas.microsoft.com/office/powerpoint/2010/main" val="699097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47FB17-0695-9C46-AF73-84571EC5E171}"/>
              </a:ext>
            </a:extLst>
          </p:cNvPr>
          <p:cNvSpPr>
            <a:spLocks noGrp="1"/>
          </p:cNvSpPr>
          <p:nvPr>
            <p:ph type="title"/>
          </p:nvPr>
        </p:nvSpPr>
        <p:spPr/>
        <p:txBody>
          <a:bodyPr/>
          <a:lstStyle/>
          <a:p>
            <a:r>
              <a:rPr lang="en-GB" dirty="0"/>
              <a:t>What can I do to support my child?</a:t>
            </a:r>
          </a:p>
        </p:txBody>
      </p:sp>
      <p:sp>
        <p:nvSpPr>
          <p:cNvPr id="3" name="Content Placeholder 2">
            <a:extLst>
              <a:ext uri="{FF2B5EF4-FFF2-40B4-BE49-F238E27FC236}">
                <a16:creationId xmlns:a16="http://schemas.microsoft.com/office/drawing/2014/main" id="{DF790218-74CC-FF4C-8D85-5EA34B9BB25C}"/>
              </a:ext>
            </a:extLst>
          </p:cNvPr>
          <p:cNvSpPr>
            <a:spLocks noGrp="1"/>
          </p:cNvSpPr>
          <p:nvPr>
            <p:ph idx="1"/>
          </p:nvPr>
        </p:nvSpPr>
        <p:spPr/>
        <p:txBody>
          <a:bodyPr/>
          <a:lstStyle/>
          <a:p>
            <a:pPr marL="0" indent="0">
              <a:buNone/>
            </a:pPr>
            <a:r>
              <a:rPr lang="en-GB" dirty="0"/>
              <a:t>We practise our timetables on a regular basis at school. We would love for your children to practise with you at home so that they feel confident when completing the test.</a:t>
            </a:r>
          </a:p>
          <a:p>
            <a:pPr marL="0" indent="0">
              <a:buNone/>
            </a:pPr>
            <a:endParaRPr lang="en-GB" dirty="0"/>
          </a:p>
          <a:p>
            <a:pPr marL="0" indent="0">
              <a:buNone/>
            </a:pPr>
            <a:r>
              <a:rPr lang="en-GB" dirty="0"/>
              <a:t>The easiest way is to challenge your child. 8x6 is?</a:t>
            </a:r>
          </a:p>
        </p:txBody>
      </p:sp>
    </p:spTree>
    <p:extLst>
      <p:ext uri="{BB962C8B-B14F-4D97-AF65-F5344CB8AC3E}">
        <p14:creationId xmlns:p14="http://schemas.microsoft.com/office/powerpoint/2010/main" val="31334851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4293417-3608-BF41-8643-AE37D3036E35}"/>
              </a:ext>
            </a:extLst>
          </p:cNvPr>
          <p:cNvSpPr>
            <a:spLocks noGrp="1"/>
          </p:cNvSpPr>
          <p:nvPr>
            <p:ph idx="1"/>
          </p:nvPr>
        </p:nvSpPr>
        <p:spPr>
          <a:xfrm>
            <a:off x="762000" y="389744"/>
            <a:ext cx="10668000" cy="5714339"/>
          </a:xfrm>
        </p:spPr>
        <p:txBody>
          <a:bodyPr/>
          <a:lstStyle/>
          <a:p>
            <a:pPr marL="0" indent="0">
              <a:buNone/>
            </a:pPr>
            <a:r>
              <a:rPr lang="en-GB" dirty="0"/>
              <a:t>Encourage children to play Times Table </a:t>
            </a:r>
            <a:r>
              <a:rPr lang="en-GB" dirty="0" err="1"/>
              <a:t>Rockstars</a:t>
            </a:r>
            <a:r>
              <a:rPr lang="en-GB" dirty="0"/>
              <a:t> as often as possible. Small 5 minute daily sessions will help children to learn times tables more than one long session a week. The soundcheck is very similar to the multiplication check. </a:t>
            </a:r>
          </a:p>
          <a:p>
            <a:pPr marL="0" indent="0">
              <a:buNone/>
            </a:pPr>
            <a:endParaRPr lang="en-GB" dirty="0"/>
          </a:p>
          <a:p>
            <a:pPr marL="0" indent="0">
              <a:buNone/>
            </a:pPr>
            <a:r>
              <a:rPr lang="en-GB" dirty="0"/>
              <a:t>Quiz your child at home regularly. This could be when making dinner or on the journey to school, chanting when heading up the stairs or even when in the bath.</a:t>
            </a:r>
          </a:p>
          <a:p>
            <a:pPr marL="0" indent="0">
              <a:buNone/>
            </a:pPr>
            <a:r>
              <a:rPr lang="en-US" dirty="0"/>
              <a:t>S</a:t>
            </a:r>
            <a:r>
              <a:rPr lang="en-GB" dirty="0" err="1"/>
              <a:t>hort</a:t>
            </a:r>
            <a:r>
              <a:rPr lang="en-GB" dirty="0"/>
              <a:t> bursts are the best way forward.</a:t>
            </a:r>
          </a:p>
          <a:p>
            <a:pPr marL="0" indent="0">
              <a:buNone/>
            </a:pPr>
            <a:endParaRPr lang="en-GB" dirty="0"/>
          </a:p>
          <a:p>
            <a:pPr marL="0" indent="0">
              <a:buNone/>
            </a:pPr>
            <a:endParaRPr lang="en-GB" dirty="0"/>
          </a:p>
          <a:p>
            <a:pPr marL="0" indent="0">
              <a:buNone/>
            </a:pPr>
            <a:endParaRPr lang="en-GB" dirty="0"/>
          </a:p>
        </p:txBody>
      </p:sp>
      <p:pic>
        <p:nvPicPr>
          <p:cNvPr id="4" name="Picture 3" descr="A picture containing text, clipart, vector graphics&#10;&#10;Description automatically generated">
            <a:extLst>
              <a:ext uri="{FF2B5EF4-FFF2-40B4-BE49-F238E27FC236}">
                <a16:creationId xmlns:a16="http://schemas.microsoft.com/office/drawing/2014/main" id="{A97DC5E6-26A4-1340-BFB4-04B3C369F4F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rot="19452521">
            <a:off x="10291713" y="2015068"/>
            <a:ext cx="1010920" cy="762000"/>
          </a:xfrm>
          <a:prstGeom prst="rect">
            <a:avLst/>
          </a:prstGeom>
          <a:noFill/>
          <a:ln>
            <a:noFill/>
          </a:ln>
        </p:spPr>
      </p:pic>
    </p:spTree>
    <p:extLst>
      <p:ext uri="{BB962C8B-B14F-4D97-AF65-F5344CB8AC3E}">
        <p14:creationId xmlns:p14="http://schemas.microsoft.com/office/powerpoint/2010/main" val="4270402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A picture containing text, sign&#10;&#10;Description automatically generated">
            <a:extLst>
              <a:ext uri="{FF2B5EF4-FFF2-40B4-BE49-F238E27FC236}">
                <a16:creationId xmlns:a16="http://schemas.microsoft.com/office/drawing/2014/main" id="{5B55A11B-3501-3E4A-8718-E93C614162C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rot="18869940">
            <a:off x="9242921" y="1780181"/>
            <a:ext cx="1999526" cy="2175602"/>
          </a:xfrm>
          <a:prstGeom prst="rect">
            <a:avLst/>
          </a:prstGeom>
        </p:spPr>
      </p:pic>
      <p:sp>
        <p:nvSpPr>
          <p:cNvPr id="9" name="TextBox 8">
            <a:extLst>
              <a:ext uri="{FF2B5EF4-FFF2-40B4-BE49-F238E27FC236}">
                <a16:creationId xmlns:a16="http://schemas.microsoft.com/office/drawing/2014/main" id="{A36ECFF8-40FC-DC45-82C2-920AAD32E671}"/>
              </a:ext>
            </a:extLst>
          </p:cNvPr>
          <p:cNvSpPr txBox="1"/>
          <p:nvPr/>
        </p:nvSpPr>
        <p:spPr>
          <a:xfrm>
            <a:off x="981856" y="1258296"/>
            <a:ext cx="8566878" cy="2677656"/>
          </a:xfrm>
          <a:prstGeom prst="rect">
            <a:avLst/>
          </a:prstGeom>
          <a:noFill/>
        </p:spPr>
        <p:txBody>
          <a:bodyPr wrap="square">
            <a:spAutoFit/>
          </a:bodyPr>
          <a:lstStyle/>
          <a:p>
            <a:pPr lvl="0"/>
            <a:r>
              <a:rPr lang="en-GB" sz="2800" dirty="0">
                <a:effectLst/>
                <a:ea typeface="Times New Roman" panose="02020603050405020304" pitchFamily="18" charset="0"/>
                <a:cs typeface="Times New Roman" panose="02020603050405020304" pitchFamily="18" charset="0"/>
              </a:rPr>
              <a:t>Display a poster with all of the times tables facts on at home</a:t>
            </a:r>
            <a:r>
              <a:rPr lang="en-GB" sz="2800" dirty="0">
                <a:effectLst/>
                <a:latin typeface="Calibri Light" panose="020F0302020204030204" pitchFamily="34" charset="0"/>
                <a:ea typeface="Times New Roman" panose="02020603050405020304" pitchFamily="18" charset="0"/>
                <a:cs typeface="Times New Roman" panose="02020603050405020304" pitchFamily="18" charset="0"/>
              </a:rPr>
              <a:t>.</a:t>
            </a:r>
          </a:p>
          <a:p>
            <a:pPr lvl="0"/>
            <a:endParaRPr lang="en-GB" sz="2800" dirty="0">
              <a:solidFill>
                <a:srgbClr val="0B0C0C"/>
              </a:solidFill>
              <a:latin typeface="Calibri Light" panose="020F0302020204030204" pitchFamily="34" charset="0"/>
              <a:ea typeface="Times New Roman" panose="02020603050405020304" pitchFamily="18" charset="0"/>
              <a:cs typeface="Times New Roman" panose="02020603050405020304" pitchFamily="18" charset="0"/>
            </a:endParaRPr>
          </a:p>
          <a:p>
            <a:pPr lvl="0"/>
            <a:endParaRPr lang="en-GB" sz="2800" dirty="0">
              <a:solidFill>
                <a:srgbClr val="0B0C0C"/>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lvl="0"/>
            <a:r>
              <a:rPr lang="en-GB" sz="2800" dirty="0">
                <a:latin typeface="Calibri Light" panose="020F0302020204030204" pitchFamily="34" charset="0"/>
                <a:ea typeface="Times New Roman" panose="02020603050405020304" pitchFamily="18" charset="0"/>
                <a:cs typeface="Times New Roman" panose="02020603050405020304" pitchFamily="18" charset="0"/>
              </a:rPr>
              <a:t>We teach lots of tricks to help the children remember</a:t>
            </a:r>
          </a:p>
          <a:p>
            <a:pPr lvl="0"/>
            <a:r>
              <a:rPr lang="en-GB" sz="2800" dirty="0">
                <a:effectLst/>
                <a:latin typeface="Calibri Light" panose="020F0302020204030204" pitchFamily="34" charset="0"/>
                <a:ea typeface="Times New Roman" panose="02020603050405020304" pitchFamily="18" charset="0"/>
                <a:cs typeface="Times New Roman" panose="02020603050405020304" pitchFamily="18" charset="0"/>
              </a:rPr>
              <a:t>the times tables. You could learn a trick together.</a:t>
            </a:r>
            <a:endParaRPr lang="en-GB"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8" name="Rectangle 5">
            <a:extLst>
              <a:ext uri="{FF2B5EF4-FFF2-40B4-BE49-F238E27FC236}">
                <a16:creationId xmlns:a16="http://schemas.microsoft.com/office/drawing/2014/main" id="{466C6A32-CFD0-744B-B4CE-7324424F52CE}"/>
              </a:ext>
            </a:extLst>
          </p:cNvPr>
          <p:cNvSpPr>
            <a:spLocks noChangeArrowheads="1"/>
          </p:cNvSpPr>
          <p:nvPr/>
        </p:nvSpPr>
        <p:spPr bwMode="auto">
          <a:xfrm>
            <a:off x="0" y="342900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1028" name="Picture 4" descr="Diagram&#10;&#10;Description automatically generated with medium confidence">
            <a:extLst>
              <a:ext uri="{FF2B5EF4-FFF2-40B4-BE49-F238E27FC236}">
                <a16:creationId xmlns:a16="http://schemas.microsoft.com/office/drawing/2014/main" id="{5DC98DC5-1F57-994B-856E-6DA433D2663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8457396">
            <a:off x="573829" y="4814044"/>
            <a:ext cx="1732885" cy="1107617"/>
          </a:xfrm>
          <a:prstGeom prst="rect">
            <a:avLst/>
          </a:prstGeom>
          <a:noFill/>
          <a:extLst>
            <a:ext uri="{909E8E84-426E-40DD-AFC4-6F175D3DCCD1}">
              <a14:hiddenFill xmlns:a14="http://schemas.microsoft.com/office/drawing/2010/main">
                <a:solidFill>
                  <a:srgbClr val="FFFFFF"/>
                </a:solidFill>
              </a14:hiddenFill>
            </a:ext>
          </a:extLst>
        </p:spPr>
      </p:pic>
      <p:sp>
        <p:nvSpPr>
          <p:cNvPr id="14" name="TextBox 13">
            <a:extLst>
              <a:ext uri="{FF2B5EF4-FFF2-40B4-BE49-F238E27FC236}">
                <a16:creationId xmlns:a16="http://schemas.microsoft.com/office/drawing/2014/main" id="{8F2E2623-2720-8841-A3D7-D8CE0BD54CCD}"/>
              </a:ext>
            </a:extLst>
          </p:cNvPr>
          <p:cNvSpPr txBox="1"/>
          <p:nvPr/>
        </p:nvSpPr>
        <p:spPr>
          <a:xfrm>
            <a:off x="2670065" y="4533751"/>
            <a:ext cx="6096000" cy="2246769"/>
          </a:xfrm>
          <a:prstGeom prst="rect">
            <a:avLst/>
          </a:prstGeom>
          <a:noFill/>
        </p:spPr>
        <p:txBody>
          <a:bodyPr wrap="square">
            <a:spAutoFit/>
          </a:bodyPr>
          <a:lstStyle/>
          <a:p>
            <a:pPr marL="342900" lvl="0" indent="-342900">
              <a:buFont typeface="Calibri" panose="020F0502020204030204" pitchFamily="34" charset="0"/>
              <a:buChar char="-"/>
            </a:pPr>
            <a:r>
              <a:rPr lang="en-GB" sz="2800" dirty="0">
                <a:effectLst/>
                <a:ea typeface="Times New Roman" panose="02020603050405020304" pitchFamily="18" charset="0"/>
                <a:cs typeface="Times New Roman" panose="02020603050405020304" pitchFamily="18" charset="0"/>
              </a:rPr>
              <a:t>Create flash cards with your children and let them play with friends, siblings, grandparents. They could write the answer on the back and test themselves. </a:t>
            </a:r>
          </a:p>
        </p:txBody>
      </p:sp>
    </p:spTree>
    <p:extLst>
      <p:ext uri="{BB962C8B-B14F-4D97-AF65-F5344CB8AC3E}">
        <p14:creationId xmlns:p14="http://schemas.microsoft.com/office/powerpoint/2010/main" val="194234227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339F212-CA27-DE4C-90BE-F50A0D6C4ABC}"/>
              </a:ext>
            </a:extLst>
          </p:cNvPr>
          <p:cNvSpPr>
            <a:spLocks noGrp="1"/>
          </p:cNvSpPr>
          <p:nvPr>
            <p:ph idx="1"/>
          </p:nvPr>
        </p:nvSpPr>
        <p:spPr>
          <a:xfrm>
            <a:off x="762000" y="440268"/>
            <a:ext cx="10668000" cy="5663816"/>
          </a:xfrm>
        </p:spPr>
        <p:txBody>
          <a:bodyPr/>
          <a:lstStyle/>
          <a:p>
            <a:pPr marL="0" lvl="0" indent="0">
              <a:buNone/>
            </a:pPr>
            <a:r>
              <a:rPr lang="en-GB" dirty="0"/>
              <a:t>We use lots of songs to teach our times tables in school. Children can recognise these from you tube by typing in 4 times table song. Let them sing along with these at home. Children could also make their own times tables. </a:t>
            </a:r>
          </a:p>
          <a:p>
            <a:pPr marL="0" indent="0">
              <a:buNone/>
            </a:pPr>
            <a:r>
              <a:rPr lang="en-GB" dirty="0"/>
              <a:t> </a:t>
            </a:r>
          </a:p>
        </p:txBody>
      </p:sp>
    </p:spTree>
    <p:extLst>
      <p:ext uri="{BB962C8B-B14F-4D97-AF65-F5344CB8AC3E}">
        <p14:creationId xmlns:p14="http://schemas.microsoft.com/office/powerpoint/2010/main" val="6980128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2C1FC55-8F74-834B-A2A6-98D79D3CDF3B}"/>
              </a:ext>
            </a:extLst>
          </p:cNvPr>
          <p:cNvSpPr>
            <a:spLocks noGrp="1"/>
          </p:cNvSpPr>
          <p:nvPr>
            <p:ph idx="1"/>
          </p:nvPr>
        </p:nvSpPr>
        <p:spPr/>
        <p:txBody>
          <a:bodyPr/>
          <a:lstStyle/>
          <a:p>
            <a:pPr marL="0" indent="0">
              <a:buNone/>
            </a:pPr>
            <a:r>
              <a:rPr lang="en-GB" dirty="0"/>
              <a:t>Any times tables practise that the children can do at home will really support them to become proficient in their times tables and help them with their everyday maths learning. </a:t>
            </a:r>
          </a:p>
          <a:p>
            <a:pPr marL="0" indent="0">
              <a:buNone/>
            </a:pPr>
            <a:endParaRPr lang="en-GB" dirty="0"/>
          </a:p>
        </p:txBody>
      </p:sp>
    </p:spTree>
    <p:extLst>
      <p:ext uri="{BB962C8B-B14F-4D97-AF65-F5344CB8AC3E}">
        <p14:creationId xmlns:p14="http://schemas.microsoft.com/office/powerpoint/2010/main" val="32587517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7F131C-5B06-0346-98B5-6C25A39E3017}"/>
              </a:ext>
            </a:extLst>
          </p:cNvPr>
          <p:cNvSpPr>
            <a:spLocks noGrp="1"/>
          </p:cNvSpPr>
          <p:nvPr>
            <p:ph type="title"/>
          </p:nvPr>
        </p:nvSpPr>
        <p:spPr/>
        <p:txBody>
          <a:bodyPr/>
          <a:lstStyle/>
          <a:p>
            <a:r>
              <a:rPr lang="en-GB" dirty="0"/>
              <a:t>Any questions?</a:t>
            </a:r>
          </a:p>
        </p:txBody>
      </p:sp>
    </p:spTree>
    <p:extLst>
      <p:ext uri="{BB962C8B-B14F-4D97-AF65-F5344CB8AC3E}">
        <p14:creationId xmlns:p14="http://schemas.microsoft.com/office/powerpoint/2010/main" val="3502929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6E0DBD-D0DA-374F-8FDB-557A17900E09}"/>
              </a:ext>
            </a:extLst>
          </p:cNvPr>
          <p:cNvSpPr>
            <a:spLocks noGrp="1"/>
          </p:cNvSpPr>
          <p:nvPr>
            <p:ph type="title"/>
          </p:nvPr>
        </p:nvSpPr>
        <p:spPr/>
        <p:txBody>
          <a:bodyPr/>
          <a:lstStyle/>
          <a:p>
            <a:r>
              <a:rPr lang="en-GB" dirty="0"/>
              <a:t>We value your support. Thank you for supporting us here at Belford Primary.</a:t>
            </a:r>
          </a:p>
        </p:txBody>
      </p:sp>
    </p:spTree>
    <p:extLst>
      <p:ext uri="{BB962C8B-B14F-4D97-AF65-F5344CB8AC3E}">
        <p14:creationId xmlns:p14="http://schemas.microsoft.com/office/powerpoint/2010/main" val="20442966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B10031-1B21-844E-A4B0-84A95A3BEDD4}"/>
              </a:ext>
            </a:extLst>
          </p:cNvPr>
          <p:cNvSpPr>
            <a:spLocks noGrp="1"/>
          </p:cNvSpPr>
          <p:nvPr>
            <p:ph type="title"/>
          </p:nvPr>
        </p:nvSpPr>
        <p:spPr/>
        <p:txBody>
          <a:bodyPr/>
          <a:lstStyle/>
          <a:p>
            <a:r>
              <a:rPr lang="en-GB" dirty="0"/>
              <a:t>Why are times tables important?</a:t>
            </a:r>
          </a:p>
        </p:txBody>
      </p:sp>
      <p:sp>
        <p:nvSpPr>
          <p:cNvPr id="3" name="Content Placeholder 2">
            <a:extLst>
              <a:ext uri="{FF2B5EF4-FFF2-40B4-BE49-F238E27FC236}">
                <a16:creationId xmlns:a16="http://schemas.microsoft.com/office/drawing/2014/main" id="{C8B1C6B0-48E9-5440-AD67-2406ECC5E52B}"/>
              </a:ext>
            </a:extLst>
          </p:cNvPr>
          <p:cNvSpPr>
            <a:spLocks noGrp="1"/>
          </p:cNvSpPr>
          <p:nvPr>
            <p:ph idx="1"/>
          </p:nvPr>
        </p:nvSpPr>
        <p:spPr/>
        <p:txBody>
          <a:bodyPr/>
          <a:lstStyle/>
          <a:p>
            <a:pPr marL="0" indent="0">
              <a:buNone/>
            </a:pPr>
            <a:r>
              <a:rPr lang="en-GB" dirty="0"/>
              <a:t>Times tables are fundamental to support children and they underpin everything in Maths. It is vital that all children know their multiplication facts up to 12 x 12. </a:t>
            </a:r>
          </a:p>
          <a:p>
            <a:pPr marL="0" indent="0">
              <a:buNone/>
            </a:pPr>
            <a:r>
              <a:rPr lang="en-GB" dirty="0"/>
              <a:t>Knowing the multiplication facts up to 12 x 12 will give children the essential knowledge needed to be proficient with Years 5 and 6 Curriculum.</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3942570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5357A2-DD98-3E44-9A3C-3F720AA47363}"/>
              </a:ext>
            </a:extLst>
          </p:cNvPr>
          <p:cNvSpPr>
            <a:spLocks noGrp="1"/>
          </p:cNvSpPr>
          <p:nvPr>
            <p:ph type="title"/>
          </p:nvPr>
        </p:nvSpPr>
        <p:spPr/>
        <p:txBody>
          <a:bodyPr/>
          <a:lstStyle/>
          <a:p>
            <a:r>
              <a:rPr lang="en-GB" dirty="0"/>
              <a:t>Purpose</a:t>
            </a:r>
          </a:p>
        </p:txBody>
      </p:sp>
      <p:sp>
        <p:nvSpPr>
          <p:cNvPr id="3" name="Content Placeholder 2">
            <a:extLst>
              <a:ext uri="{FF2B5EF4-FFF2-40B4-BE49-F238E27FC236}">
                <a16:creationId xmlns:a16="http://schemas.microsoft.com/office/drawing/2014/main" id="{A2E825E6-D2DC-C341-884D-EB3424637CF0}"/>
              </a:ext>
            </a:extLst>
          </p:cNvPr>
          <p:cNvSpPr>
            <a:spLocks noGrp="1"/>
          </p:cNvSpPr>
          <p:nvPr>
            <p:ph idx="1"/>
          </p:nvPr>
        </p:nvSpPr>
        <p:spPr/>
        <p:txBody>
          <a:bodyPr/>
          <a:lstStyle/>
          <a:p>
            <a:pPr marL="0" indent="0">
              <a:buNone/>
            </a:pPr>
            <a:r>
              <a:rPr lang="en-GB" dirty="0"/>
              <a:t>The purpose of the check is to determine whether your child can fluently recall their times tables up to 12, which is essential for future success in maths. It will also help us as teachers to identify if your child may need additional support.</a:t>
            </a:r>
          </a:p>
        </p:txBody>
      </p:sp>
    </p:spTree>
    <p:extLst>
      <p:ext uri="{BB962C8B-B14F-4D97-AF65-F5344CB8AC3E}">
        <p14:creationId xmlns:p14="http://schemas.microsoft.com/office/powerpoint/2010/main" val="25092428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51E58F-6EF5-4542-9A84-AA5AFB475058}"/>
              </a:ext>
            </a:extLst>
          </p:cNvPr>
          <p:cNvSpPr>
            <a:spLocks noGrp="1"/>
          </p:cNvSpPr>
          <p:nvPr>
            <p:ph type="title"/>
          </p:nvPr>
        </p:nvSpPr>
        <p:spPr/>
        <p:txBody>
          <a:bodyPr/>
          <a:lstStyle/>
          <a:p>
            <a:r>
              <a:rPr lang="en-GB" dirty="0"/>
              <a:t>Access for all children..</a:t>
            </a:r>
          </a:p>
        </p:txBody>
      </p:sp>
      <p:sp>
        <p:nvSpPr>
          <p:cNvPr id="3" name="Content Placeholder 2">
            <a:extLst>
              <a:ext uri="{FF2B5EF4-FFF2-40B4-BE49-F238E27FC236}">
                <a16:creationId xmlns:a16="http://schemas.microsoft.com/office/drawing/2014/main" id="{6B817D7C-3C67-A649-82A0-FAF04479E12E}"/>
              </a:ext>
            </a:extLst>
          </p:cNvPr>
          <p:cNvSpPr>
            <a:spLocks noGrp="1"/>
          </p:cNvSpPr>
          <p:nvPr>
            <p:ph idx="1"/>
          </p:nvPr>
        </p:nvSpPr>
        <p:spPr/>
        <p:txBody>
          <a:bodyPr>
            <a:normAutofit fontScale="77500" lnSpcReduction="20000"/>
          </a:bodyPr>
          <a:lstStyle/>
          <a:p>
            <a:pPr marL="0" indent="0">
              <a:buNone/>
            </a:pPr>
            <a:r>
              <a:rPr lang="en-GB" dirty="0"/>
              <a:t>There are several access arrangements available for the check, these can be used to support pupils with specific needs. Your child’s teacher will ensure that the access arrangements are appropriate for your child before they take the check in June. The check has been designed so that it is inclusive and accessible to as many children as possible, including those with special educational needs or disability (SEND) or English as an additional language (EAL). However, there may be some circumstances in which it will not be appropriate for a pupil to take the check, even when using suitable access arrangements. If you have any concerns about your child accessing the check, you should discuss this with myself, Mrs Ferguson or Mrs Rainey.</a:t>
            </a:r>
          </a:p>
        </p:txBody>
      </p:sp>
    </p:spTree>
    <p:extLst>
      <p:ext uri="{BB962C8B-B14F-4D97-AF65-F5344CB8AC3E}">
        <p14:creationId xmlns:p14="http://schemas.microsoft.com/office/powerpoint/2010/main" val="24269083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04B3A5-E10D-8C4A-B0AF-3966D02AFBE0}"/>
              </a:ext>
            </a:extLst>
          </p:cNvPr>
          <p:cNvSpPr>
            <a:spLocks noGrp="1"/>
          </p:cNvSpPr>
          <p:nvPr>
            <p:ph type="title"/>
          </p:nvPr>
        </p:nvSpPr>
        <p:spPr/>
        <p:txBody>
          <a:bodyPr/>
          <a:lstStyle/>
          <a:p>
            <a:r>
              <a:rPr lang="en-GB" dirty="0"/>
              <a:t>When is it?</a:t>
            </a:r>
          </a:p>
        </p:txBody>
      </p:sp>
      <p:sp>
        <p:nvSpPr>
          <p:cNvPr id="3" name="Content Placeholder 2">
            <a:extLst>
              <a:ext uri="{FF2B5EF4-FFF2-40B4-BE49-F238E27FC236}">
                <a16:creationId xmlns:a16="http://schemas.microsoft.com/office/drawing/2014/main" id="{E02AC776-0C98-2746-A518-942BABB8CDEA}"/>
              </a:ext>
            </a:extLst>
          </p:cNvPr>
          <p:cNvSpPr>
            <a:spLocks noGrp="1"/>
          </p:cNvSpPr>
          <p:nvPr>
            <p:ph idx="1"/>
          </p:nvPr>
        </p:nvSpPr>
        <p:spPr/>
        <p:txBody>
          <a:bodyPr/>
          <a:lstStyle/>
          <a:p>
            <a:pPr marL="0" indent="0">
              <a:buNone/>
            </a:pPr>
            <a:r>
              <a:rPr lang="en-GB" dirty="0"/>
              <a:t>The national times table check is a test for all year four pupils and takes place between the 6</a:t>
            </a:r>
            <a:r>
              <a:rPr lang="en-GB" baseline="30000" dirty="0"/>
              <a:t>th</a:t>
            </a:r>
            <a:r>
              <a:rPr lang="en-GB" dirty="0"/>
              <a:t> and 24</a:t>
            </a:r>
            <a:r>
              <a:rPr lang="en-GB" baseline="30000" dirty="0"/>
              <a:t>th</a:t>
            </a:r>
            <a:r>
              <a:rPr lang="en-GB" dirty="0"/>
              <a:t> of June 2022. </a:t>
            </a:r>
          </a:p>
          <a:p>
            <a:pPr marL="0" indent="0">
              <a:buNone/>
            </a:pPr>
            <a:endParaRPr lang="en-GB" dirty="0"/>
          </a:p>
        </p:txBody>
      </p:sp>
    </p:spTree>
    <p:extLst>
      <p:ext uri="{BB962C8B-B14F-4D97-AF65-F5344CB8AC3E}">
        <p14:creationId xmlns:p14="http://schemas.microsoft.com/office/powerpoint/2010/main" val="39076023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869C-37BD-4BA1-8D60-93E9C48128F1}"/>
              </a:ext>
            </a:extLst>
          </p:cNvPr>
          <p:cNvSpPr>
            <a:spLocks noGrp="1"/>
          </p:cNvSpPr>
          <p:nvPr>
            <p:ph type="title"/>
          </p:nvPr>
        </p:nvSpPr>
        <p:spPr/>
        <p:txBody>
          <a:bodyPr/>
          <a:lstStyle/>
          <a:p>
            <a:r>
              <a:rPr lang="en-US" dirty="0"/>
              <a:t>How will they be tested?</a:t>
            </a:r>
            <a:br>
              <a:rPr lang="en-US" dirty="0"/>
            </a:br>
            <a:endParaRPr lang="en-GB" dirty="0"/>
          </a:p>
        </p:txBody>
      </p:sp>
      <p:sp>
        <p:nvSpPr>
          <p:cNvPr id="3" name="Content Placeholder 2">
            <a:extLst>
              <a:ext uri="{FF2B5EF4-FFF2-40B4-BE49-F238E27FC236}">
                <a16:creationId xmlns:a16="http://schemas.microsoft.com/office/drawing/2014/main" id="{5E2DC6C0-EA82-4BC3-AD19-6AE226AC09E8}"/>
              </a:ext>
            </a:extLst>
          </p:cNvPr>
          <p:cNvSpPr>
            <a:spLocks noGrp="1"/>
          </p:cNvSpPr>
          <p:nvPr>
            <p:ph idx="1"/>
          </p:nvPr>
        </p:nvSpPr>
        <p:spPr/>
        <p:txBody>
          <a:bodyPr/>
          <a:lstStyle/>
          <a:p>
            <a:pPr marL="0" indent="0">
              <a:buNone/>
            </a:pPr>
            <a:r>
              <a:rPr lang="en-US" dirty="0"/>
              <a:t>The children will be given 25 questions. The questions will all be multiplication and there will be a particular focus on the 6, 7, 8, 9 and 12 times table (as they are the hardest to learn!). The test will be carried out on iPads.</a:t>
            </a:r>
            <a:endParaRPr lang="en-GB" dirty="0"/>
          </a:p>
        </p:txBody>
      </p:sp>
    </p:spTree>
    <p:extLst>
      <p:ext uri="{BB962C8B-B14F-4D97-AF65-F5344CB8AC3E}">
        <p14:creationId xmlns:p14="http://schemas.microsoft.com/office/powerpoint/2010/main" val="37548784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0EC97F-83BF-464F-B5EE-5707397E33C9}"/>
              </a:ext>
            </a:extLst>
          </p:cNvPr>
          <p:cNvSpPr>
            <a:spLocks noGrp="1"/>
          </p:cNvSpPr>
          <p:nvPr>
            <p:ph type="title"/>
          </p:nvPr>
        </p:nvSpPr>
        <p:spPr/>
        <p:txBody>
          <a:bodyPr/>
          <a:lstStyle/>
          <a:p>
            <a:r>
              <a:rPr lang="en-GB" dirty="0"/>
              <a:t>Will I find out my child’s score?</a:t>
            </a:r>
          </a:p>
        </p:txBody>
      </p:sp>
      <p:sp>
        <p:nvSpPr>
          <p:cNvPr id="3" name="Content Placeholder 2">
            <a:extLst>
              <a:ext uri="{FF2B5EF4-FFF2-40B4-BE49-F238E27FC236}">
                <a16:creationId xmlns:a16="http://schemas.microsoft.com/office/drawing/2014/main" id="{0C6F2F74-37E2-AB49-B45A-D77E15725FF1}"/>
              </a:ext>
            </a:extLst>
          </p:cNvPr>
          <p:cNvSpPr>
            <a:spLocks noGrp="1"/>
          </p:cNvSpPr>
          <p:nvPr>
            <p:ph idx="1"/>
          </p:nvPr>
        </p:nvSpPr>
        <p:spPr/>
        <p:txBody>
          <a:bodyPr/>
          <a:lstStyle/>
          <a:p>
            <a:pPr marL="0" indent="0">
              <a:buNone/>
            </a:pPr>
            <a:r>
              <a:rPr lang="en-GB" dirty="0"/>
              <a:t>Yes, we will share your child’s score with you, as we would with all National Curriculum assessments. There is no pass mark for the check.</a:t>
            </a:r>
          </a:p>
        </p:txBody>
      </p:sp>
    </p:spTree>
    <p:extLst>
      <p:ext uri="{BB962C8B-B14F-4D97-AF65-F5344CB8AC3E}">
        <p14:creationId xmlns:p14="http://schemas.microsoft.com/office/powerpoint/2010/main" val="2771675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D4BE20-FE11-9048-A407-25F33B6B7C3E}"/>
              </a:ext>
            </a:extLst>
          </p:cNvPr>
          <p:cNvSpPr>
            <a:spLocks noGrp="1"/>
          </p:cNvSpPr>
          <p:nvPr>
            <p:ph type="title"/>
          </p:nvPr>
        </p:nvSpPr>
        <p:spPr/>
        <p:txBody>
          <a:bodyPr/>
          <a:lstStyle/>
          <a:p>
            <a:r>
              <a:rPr lang="en-GB" dirty="0"/>
              <a:t>What does the multiplication check involve?</a:t>
            </a:r>
          </a:p>
        </p:txBody>
      </p:sp>
      <p:sp>
        <p:nvSpPr>
          <p:cNvPr id="3" name="Content Placeholder 2">
            <a:extLst>
              <a:ext uri="{FF2B5EF4-FFF2-40B4-BE49-F238E27FC236}">
                <a16:creationId xmlns:a16="http://schemas.microsoft.com/office/drawing/2014/main" id="{18CAEA5F-F219-2748-823E-A71AACAC37FF}"/>
              </a:ext>
            </a:extLst>
          </p:cNvPr>
          <p:cNvSpPr>
            <a:spLocks noGrp="1"/>
          </p:cNvSpPr>
          <p:nvPr>
            <p:ph idx="1"/>
          </p:nvPr>
        </p:nvSpPr>
        <p:spPr/>
        <p:txBody>
          <a:bodyPr/>
          <a:lstStyle/>
          <a:p>
            <a:pPr marL="0" indent="0">
              <a:buNone/>
            </a:pPr>
            <a:r>
              <a:rPr lang="en-GB" dirty="0"/>
              <a:t>It is an on-screen check consisting of 25 times table questions. Your child will be able to answer 3 practice questions before taking the actual check. They will then have 6 seconds to answer each question. On average, the check should take no longer than 5 minutes to complete.</a:t>
            </a:r>
          </a:p>
        </p:txBody>
      </p:sp>
    </p:spTree>
    <p:extLst>
      <p:ext uri="{BB962C8B-B14F-4D97-AF65-F5344CB8AC3E}">
        <p14:creationId xmlns:p14="http://schemas.microsoft.com/office/powerpoint/2010/main" val="39341390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269C6-8D61-2342-994E-A66A95D29DBB}"/>
              </a:ext>
            </a:extLst>
          </p:cNvPr>
          <p:cNvSpPr>
            <a:spLocks noGrp="1"/>
          </p:cNvSpPr>
          <p:nvPr>
            <p:ph type="title"/>
          </p:nvPr>
        </p:nvSpPr>
        <p:spPr/>
        <p:txBody>
          <a:bodyPr/>
          <a:lstStyle/>
          <a:p>
            <a:r>
              <a:rPr lang="en-GB" dirty="0"/>
              <a:t>Example- this is very similar to the NTC.</a:t>
            </a:r>
          </a:p>
        </p:txBody>
      </p:sp>
      <p:sp>
        <p:nvSpPr>
          <p:cNvPr id="3" name="Content Placeholder 2">
            <a:extLst>
              <a:ext uri="{FF2B5EF4-FFF2-40B4-BE49-F238E27FC236}">
                <a16:creationId xmlns:a16="http://schemas.microsoft.com/office/drawing/2014/main" id="{2961A793-FE4F-3046-A360-BE3F856E3627}"/>
              </a:ext>
            </a:extLst>
          </p:cNvPr>
          <p:cNvSpPr>
            <a:spLocks noGrp="1"/>
          </p:cNvSpPr>
          <p:nvPr>
            <p:ph idx="1"/>
          </p:nvPr>
        </p:nvSpPr>
        <p:spPr/>
        <p:txBody>
          <a:bodyPr/>
          <a:lstStyle/>
          <a:p>
            <a:pPr marL="0" indent="0">
              <a:buNone/>
            </a:pPr>
            <a:r>
              <a:rPr lang="en-GB" dirty="0"/>
              <a:t>https://</a:t>
            </a:r>
            <a:r>
              <a:rPr lang="en-GB" dirty="0" err="1"/>
              <a:t>mathsframe.co.uk</a:t>
            </a:r>
            <a:r>
              <a:rPr lang="en-GB" dirty="0"/>
              <a:t>/</a:t>
            </a:r>
            <a:r>
              <a:rPr lang="en-GB" dirty="0" err="1"/>
              <a:t>en</a:t>
            </a:r>
            <a:r>
              <a:rPr lang="en-GB" dirty="0"/>
              <a:t>/resources/resource/477/Multiplication-Tables-Check</a:t>
            </a:r>
          </a:p>
        </p:txBody>
      </p:sp>
    </p:spTree>
    <p:extLst>
      <p:ext uri="{BB962C8B-B14F-4D97-AF65-F5344CB8AC3E}">
        <p14:creationId xmlns:p14="http://schemas.microsoft.com/office/powerpoint/2010/main" val="3016327331"/>
      </p:ext>
    </p:extLst>
  </p:cSld>
  <p:clrMapOvr>
    <a:masterClrMapping/>
  </p:clrMapOvr>
</p:sld>
</file>

<file path=ppt/theme/theme1.xml><?xml version="1.0" encoding="utf-8"?>
<a:theme xmlns:a="http://schemas.openxmlformats.org/drawingml/2006/main" name="PebbleVTI">
  <a:themeElements>
    <a:clrScheme name="AnalogousFromLightSeedLeftStep">
      <a:dk1>
        <a:srgbClr val="000000"/>
      </a:dk1>
      <a:lt1>
        <a:srgbClr val="FFFFFF"/>
      </a:lt1>
      <a:dk2>
        <a:srgbClr val="233A3D"/>
      </a:dk2>
      <a:lt2>
        <a:srgbClr val="E8E5E2"/>
      </a:lt2>
      <a:accent1>
        <a:srgbClr val="77A6E1"/>
      </a:accent1>
      <a:accent2>
        <a:srgbClr val="49B0C1"/>
      </a:accent2>
      <a:accent3>
        <a:srgbClr val="56B39A"/>
      </a:accent3>
      <a:accent4>
        <a:srgbClr val="4EB76E"/>
      </a:accent4>
      <a:accent5>
        <a:srgbClr val="5BB650"/>
      </a:accent5>
      <a:accent6>
        <a:srgbClr val="7FAF4B"/>
      </a:accent6>
      <a:hlink>
        <a:srgbClr val="997E5D"/>
      </a:hlink>
      <a:folHlink>
        <a:srgbClr val="7F7F7F"/>
      </a:folHlink>
    </a:clrScheme>
    <a:fontScheme name="Custom 4">
      <a:majorFont>
        <a:latin typeface="Sitka Subheading"/>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ebbleVTI" id="{8B4DB91D-6BB4-4BA3-973A-733D3AF2680E}" vid="{9A19CF0D-2077-4BF4-BAA5-86934C336D5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286</TotalTime>
  <Words>767</Words>
  <Application>Microsoft Office PowerPoint</Application>
  <PresentationFormat>Widescreen</PresentationFormat>
  <Paragraphs>39</Paragraphs>
  <Slides>16</Slides>
  <Notes>0</Notes>
  <HiddenSlides>4</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16</vt:i4>
      </vt:variant>
    </vt:vector>
  </HeadingPairs>
  <TitlesOfParts>
    <vt:vector size="24" baseType="lpstr">
      <vt:lpstr>Arial</vt:lpstr>
      <vt:lpstr>Avenir Next LT Pro</vt:lpstr>
      <vt:lpstr>Avenir Next LT Pro Light</vt:lpstr>
      <vt:lpstr>Calibri</vt:lpstr>
      <vt:lpstr>Calibri Light</vt:lpstr>
      <vt:lpstr>Sitka Subheading</vt:lpstr>
      <vt:lpstr>Times New Roman</vt:lpstr>
      <vt:lpstr>PebbleVTI</vt:lpstr>
      <vt:lpstr>Year Four Multiplication Check</vt:lpstr>
      <vt:lpstr>Why are times tables important?</vt:lpstr>
      <vt:lpstr>Purpose</vt:lpstr>
      <vt:lpstr>Access for all children..</vt:lpstr>
      <vt:lpstr>When is it?</vt:lpstr>
      <vt:lpstr>How will they be tested? </vt:lpstr>
      <vt:lpstr>Will I find out my child’s score?</vt:lpstr>
      <vt:lpstr>What does the multiplication check involve?</vt:lpstr>
      <vt:lpstr>Example- this is very similar to the NTC.</vt:lpstr>
      <vt:lpstr>What can I do to support my child?</vt:lpstr>
      <vt:lpstr>PowerPoint Presentation</vt:lpstr>
      <vt:lpstr>PowerPoint Presentation</vt:lpstr>
      <vt:lpstr>PowerPoint Presentation</vt:lpstr>
      <vt:lpstr>PowerPoint Presentation</vt:lpstr>
      <vt:lpstr>Any questions?</vt:lpstr>
      <vt:lpstr>We value your support. Thank you for supporting us here at Belford Primary.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Four Multiplication Check.</dc:title>
  <dc:creator>Michelle Underwood</dc:creator>
  <cp:lastModifiedBy>Louise Foster</cp:lastModifiedBy>
  <cp:revision>10</cp:revision>
  <cp:lastPrinted>2022-03-01T14:57:30Z</cp:lastPrinted>
  <dcterms:created xsi:type="dcterms:W3CDTF">2022-02-08T18:09:26Z</dcterms:created>
  <dcterms:modified xsi:type="dcterms:W3CDTF">2022-03-15T13:56:37Z</dcterms:modified>
</cp:coreProperties>
</file>