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05" r:id="rId4"/>
    <p:sldId id="306" r:id="rId5"/>
    <p:sldId id="308" r:id="rId6"/>
    <p:sldId id="309" r:id="rId7"/>
    <p:sldId id="311" r:id="rId8"/>
    <p:sldId id="310" r:id="rId9"/>
    <p:sldId id="313" r:id="rId10"/>
    <p:sldId id="314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108"/>
    <a:srgbClr val="FF6600"/>
    <a:srgbClr val="244D97"/>
    <a:srgbClr val="C5E0B4"/>
    <a:srgbClr val="0000FF"/>
    <a:srgbClr val="00CC00"/>
    <a:srgbClr val="FF0000"/>
    <a:srgbClr val="B6D2EC"/>
    <a:srgbClr val="33CCFF"/>
    <a:srgbClr val="45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7" autoAdjust="0"/>
    <p:restoredTop sz="94286" autoAdjust="0"/>
  </p:normalViewPr>
  <p:slideViewPr>
    <p:cSldViewPr snapToGrid="0">
      <p:cViewPr varScale="1">
        <p:scale>
          <a:sx n="50" d="100"/>
          <a:sy n="50" d="100"/>
        </p:scale>
        <p:origin x="350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4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14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10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09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05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6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54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1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8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8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3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4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8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2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6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4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1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3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89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3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" TargetMode="External"/><Relationship Id="rId2" Type="http://schemas.openxmlformats.org/officeDocument/2006/relationships/hyperlink" Target="https://wrht.org.uk/hamilt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011" y="164747"/>
            <a:ext cx="9468463" cy="1368613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+mn-lt"/>
              </a:rPr>
              <a:t>Active &amp; Passive Voice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56400" y="2058620"/>
            <a:ext cx="44803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jumped </a:t>
            </a:r>
            <a:r>
              <a:rPr lang="en-GB" sz="2400" i="1" dirty="0">
                <a:latin typeface="+mj-lt"/>
              </a:rPr>
              <a:t>over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hurdle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253" y="4498951"/>
            <a:ext cx="308013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3627" y="5088023"/>
            <a:ext cx="394556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0667" y="2665448"/>
            <a:ext cx="570866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hurdle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 jumped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over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255C7-75BE-9A42-A8F5-884ACBE8A3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789" y="2220040"/>
            <a:ext cx="2959852" cy="2079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225E6-89FD-E740-A650-D639FB150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045" y="3390314"/>
            <a:ext cx="2061617" cy="2657195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CD5158-64FE-EA45-B7E2-BB4C6D7BE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7555" y="94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09" y="1922176"/>
            <a:ext cx="8534400" cy="356512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Explore </a:t>
            </a:r>
            <a:r>
              <a:rPr lang="en-GB" dirty="0"/>
              <a:t>more Hamilton Trust Learning Materials at </a:t>
            </a:r>
            <a:r>
              <a:rPr lang="en-GB" dirty="0">
                <a:hlinkClick r:id="rId2"/>
              </a:rPr>
              <a:t>https://wrht.org.uk/hamilton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r>
              <a:rPr lang="en-GB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802915"/>
            <a:ext cx="5743575" cy="1581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7957D5-E1F6-4BAB-8E43-B72E2923BC03}"/>
              </a:ext>
            </a:extLst>
          </p:cNvPr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1" y="4571158"/>
            <a:ext cx="23706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Parts of a Clause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is a group of words which contains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verbs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have a </a:t>
            </a:r>
            <a:r>
              <a:rPr lang="en-GB" sz="24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4494" y="4893502"/>
            <a:ext cx="1057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In some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clauses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there is something the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acts on.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This is called the </a:t>
            </a:r>
            <a:r>
              <a:rPr lang="en-GB" sz="240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object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600" dirty="0">
              <a:ea typeface="Times New Roman" panose="02020603050405020304" pitchFamily="18" charset="0"/>
            </a:endParaRPr>
          </a:p>
        </p:txBody>
      </p:sp>
      <p:sp>
        <p:nvSpPr>
          <p:cNvPr id="9" name="Callout: Line 8"/>
          <p:cNvSpPr/>
          <p:nvPr/>
        </p:nvSpPr>
        <p:spPr>
          <a:xfrm>
            <a:off x="6908064" y="2338597"/>
            <a:ext cx="3134294" cy="647122"/>
          </a:xfrm>
          <a:prstGeom prst="borderCallout1">
            <a:avLst>
              <a:gd name="adj1" fmla="val 42327"/>
              <a:gd name="adj2" fmla="val -580"/>
              <a:gd name="adj3" fmla="val 97513"/>
              <a:gd name="adj4" fmla="val -81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Callout: Line 9"/>
          <p:cNvSpPr/>
          <p:nvPr/>
        </p:nvSpPr>
        <p:spPr>
          <a:xfrm>
            <a:off x="6908063" y="3155335"/>
            <a:ext cx="3134295" cy="647122"/>
          </a:xfrm>
          <a:prstGeom prst="borderCallout1">
            <a:avLst>
              <a:gd name="adj1" fmla="val 56001"/>
              <a:gd name="adj2" fmla="val -36"/>
              <a:gd name="adj3" fmla="val 60938"/>
              <a:gd name="adj4" fmla="val -837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Emma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6908063" y="3991457"/>
            <a:ext cx="3134295" cy="647122"/>
          </a:xfrm>
          <a:prstGeom prst="borderCallout1">
            <a:avLst>
              <a:gd name="adj1" fmla="val 51443"/>
              <a:gd name="adj2" fmla="val 206"/>
              <a:gd name="adj3" fmla="val 19654"/>
              <a:gd name="adj4" fmla="val -747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2160" y="2646553"/>
            <a:ext cx="2746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threw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Emma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ate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chased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9535806" y="553171"/>
            <a:ext cx="1967801" cy="112371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what the </a:t>
            </a:r>
            <a:r>
              <a:rPr lang="en-GB" sz="20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about.</a:t>
            </a:r>
            <a:endParaRPr lang="en-GB" sz="20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755FE5-17AE-5C48-AE3F-1F0E50B04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727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145" y="854479"/>
            <a:ext cx="629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Identifying </a:t>
            </a:r>
            <a:r>
              <a:rPr lang="en-GB" sz="3200" b="1" dirty="0">
                <a:solidFill>
                  <a:srgbClr val="FF0000"/>
                </a:solidFill>
              </a:rPr>
              <a:t>Subject</a:t>
            </a:r>
            <a:r>
              <a:rPr lang="en-GB" sz="3200" b="1" dirty="0"/>
              <a:t>, </a:t>
            </a:r>
            <a:r>
              <a:rPr lang="en-GB" sz="3200" b="1" dirty="0">
                <a:solidFill>
                  <a:srgbClr val="0000FF"/>
                </a:solidFill>
              </a:rPr>
              <a:t>Verb</a:t>
            </a:r>
            <a:r>
              <a:rPr lang="en-GB" sz="3200" b="1" dirty="0"/>
              <a:t> and </a:t>
            </a:r>
            <a:r>
              <a:rPr lang="en-GB" sz="3200" b="1" dirty="0">
                <a:solidFill>
                  <a:srgbClr val="00B050"/>
                </a:solidFill>
              </a:rPr>
              <a:t>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2160" y="1907548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I lost my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looked for the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He found her shut 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dragged the box.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5609" y="5387787"/>
            <a:ext cx="105735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700" dirty="0"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888" y="5587842"/>
            <a:ext cx="967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Can you spot the subject, verb and object in these clauses?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680" y="3105308"/>
            <a:ext cx="2319425" cy="2543886"/>
          </a:xfrm>
          <a:prstGeom prst="rect">
            <a:avLst/>
          </a:prstGeom>
        </p:spPr>
      </p:pic>
      <p:sp>
        <p:nvSpPr>
          <p:cNvPr id="9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5816" y="1907545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lost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my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looked for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He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found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her </a:t>
            </a:r>
            <a:r>
              <a:rPr lang="en-GB" sz="2400" i="1" dirty="0">
                <a:latin typeface="+mj-lt"/>
              </a:rPr>
              <a:t>shut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sz="2400" i="1" dirty="0">
                <a:latin typeface="+mj-lt"/>
              </a:rPr>
              <a:t>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dragged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box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85548" y="2302966"/>
            <a:ext cx="5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he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 rot="19178126">
            <a:off x="9446658" y="4507195"/>
            <a:ext cx="1106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B050"/>
                </a:solidFill>
              </a:rPr>
              <a:t>the box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9190832" y="3156205"/>
            <a:ext cx="1231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</a:rPr>
              <a:t>dragged</a:t>
            </a:r>
            <a:endParaRPr lang="en-GB" sz="2400" dirty="0"/>
          </a:p>
        </p:txBody>
      </p:sp>
      <p:cxnSp>
        <p:nvCxnSpPr>
          <p:cNvPr id="15" name="Straight Arrow Connector 14"/>
          <p:cNvCxnSpPr>
            <a:cxnSpLocks/>
            <a:stCxn id="11" idx="2"/>
          </p:cNvCxnSpPr>
          <p:nvPr/>
        </p:nvCxnSpPr>
        <p:spPr>
          <a:xfrm flipH="1">
            <a:off x="11083908" y="2764631"/>
            <a:ext cx="170250" cy="32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81AFC2-2E12-5645-BFA4-DEFFE2CB3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734" y="19075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8" grpId="0" build="p"/>
      <p:bldP spid="9" grpId="0" animBg="1"/>
      <p:bldP spid="10" grpId="0" build="p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Active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22160" y="2374651"/>
            <a:ext cx="730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pulled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cart</a:t>
            </a:r>
            <a:r>
              <a:rPr lang="en-GB" sz="28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ate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sandwich</a:t>
            </a:r>
            <a:r>
              <a:rPr lang="en-GB" sz="2800" i="1" dirty="0">
                <a:latin typeface="+mj-lt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chased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cat</a:t>
            </a:r>
            <a:r>
              <a:rPr lang="en-GB" sz="28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902045" y="2243032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77244"/>
              <a:gd name="adj4" fmla="val 136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pulling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902044" y="3104015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52174"/>
              <a:gd name="adj4" fmla="val 1222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 </a:t>
            </a:r>
            <a:r>
              <a:rPr lang="en-GB" dirty="0"/>
              <a:t>was doing the </a:t>
            </a:r>
            <a:r>
              <a:rPr lang="en-GB" i="1" dirty="0">
                <a:solidFill>
                  <a:srgbClr val="0000FF"/>
                </a:solidFill>
              </a:rPr>
              <a:t>eating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902044" y="3915102"/>
            <a:ext cx="2711309" cy="647122"/>
          </a:xfrm>
          <a:prstGeom prst="borderCallout1">
            <a:avLst>
              <a:gd name="adj1" fmla="val 56001"/>
              <a:gd name="adj2" fmla="val 99812"/>
              <a:gd name="adj3" fmla="val 29383"/>
              <a:gd name="adj4" fmla="val 1227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chasing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858" y="5641924"/>
            <a:ext cx="30466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cap="all" dirty="0">
                <a:solidFill>
                  <a:srgbClr val="FF0000"/>
                </a:solidFill>
              </a:rPr>
              <a:t>subject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00FF"/>
                </a:solidFill>
              </a:rPr>
              <a:t>verb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B050"/>
                </a:solidFill>
              </a:rPr>
              <a:t>object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2400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97" y="4405976"/>
            <a:ext cx="2085830" cy="167655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9288380" y="2374651"/>
            <a:ext cx="2133138" cy="1479795"/>
          </a:xfrm>
          <a:prstGeom prst="wedgeRoundRectCallout">
            <a:avLst>
              <a:gd name="adj1" fmla="val -38577"/>
              <a:gd name="adj2" fmla="val 79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n w="0"/>
                <a:solidFill>
                  <a:schemeClr val="tx1"/>
                </a:solidFill>
              </a:rPr>
              <a:t>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‘acts’ out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 in the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active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voice</a:t>
            </a:r>
            <a:r>
              <a:rPr lang="en-GB" sz="2000" i="1" dirty="0">
                <a:ln w="0"/>
                <a:solidFill>
                  <a:schemeClr val="tx1"/>
                </a:solidFill>
              </a:rPr>
              <a:t>.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3894" y="4275985"/>
            <a:ext cx="81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0"/>
                <a:solidFill>
                  <a:srgbClr val="FF0000"/>
                </a:solidFill>
              </a:rPr>
              <a:t>Max</a:t>
            </a:r>
            <a:endParaRPr lang="en-GB" sz="24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946091" y="4752000"/>
            <a:ext cx="253529" cy="20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3521750">
            <a:off x="9594830" y="488536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0000FF"/>
                </a:solidFill>
              </a:rPr>
              <a:t>pulled</a:t>
            </a:r>
            <a:endParaRPr lang="en-GB" sz="2000" dirty="0"/>
          </a:p>
        </p:txBody>
      </p:sp>
      <p:sp>
        <p:nvSpPr>
          <p:cNvPr id="17" name="Rectangle 16"/>
          <p:cNvSpPr/>
          <p:nvPr/>
        </p:nvSpPr>
        <p:spPr>
          <a:xfrm>
            <a:off x="10508960" y="6131728"/>
            <a:ext cx="912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the cart</a:t>
            </a:r>
            <a:endParaRPr lang="en-GB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9424218" y="596628"/>
            <a:ext cx="2104085" cy="978793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Active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‘does’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3176935-B98F-4644-A493-422289999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298" y="860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3" grpId="0" animBg="1"/>
      <p:bldP spid="11" grpId="0" animBg="1"/>
      <p:bldP spid="12" grpId="0" animBg="1"/>
      <p:bldP spid="13" grpId="0" animBg="1"/>
      <p:bldP spid="6" grpId="0"/>
      <p:bldP spid="16" grpId="0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554882"/>
            <a:ext cx="105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  <a:p>
            <a:pPr lvl="0" algn="ctr"/>
            <a:r>
              <a:rPr lang="en-GB" sz="2400" b="1" dirty="0"/>
              <a:t>Passive voice </a:t>
            </a:r>
            <a:r>
              <a:rPr lang="en-GB" sz="2400" dirty="0"/>
              <a:t>changes the emphasis of a sentence.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09050" y="2379908"/>
            <a:ext cx="730045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glass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broken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pie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eaten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cat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chased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641401" y="2111898"/>
            <a:ext cx="2934937" cy="705355"/>
          </a:xfrm>
          <a:prstGeom prst="borderCallout1">
            <a:avLst>
              <a:gd name="adj1" fmla="val 51443"/>
              <a:gd name="adj2" fmla="val 100052"/>
              <a:gd name="adj3" fmla="val 80431"/>
              <a:gd name="adj4" fmla="val 11181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641399" y="2986089"/>
            <a:ext cx="2934939" cy="642252"/>
          </a:xfrm>
          <a:prstGeom prst="borderCallout1">
            <a:avLst>
              <a:gd name="adj1" fmla="val 51443"/>
              <a:gd name="adj2" fmla="val 100052"/>
              <a:gd name="adj3" fmla="val 51912"/>
              <a:gd name="adj4" fmla="val 12570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641400" y="3795898"/>
            <a:ext cx="2934938" cy="665834"/>
          </a:xfrm>
          <a:prstGeom prst="borderCallout1">
            <a:avLst>
              <a:gd name="adj1" fmla="val 53722"/>
              <a:gd name="adj2" fmla="val 100027"/>
              <a:gd name="adj3" fmla="val 17194"/>
              <a:gd name="adj4" fmla="val 114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8784687" y="2170132"/>
            <a:ext cx="2711309" cy="647122"/>
          </a:xfrm>
          <a:prstGeom prst="borderCallout1">
            <a:avLst>
              <a:gd name="adj1" fmla="val 46885"/>
              <a:gd name="adj2" fmla="val -36"/>
              <a:gd name="adj3" fmla="val 81516"/>
              <a:gd name="adj4" fmla="val -2138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drop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8784686" y="2981219"/>
            <a:ext cx="2711309" cy="647122"/>
          </a:xfrm>
          <a:prstGeom prst="borderCallout1">
            <a:avLst>
              <a:gd name="adj1" fmla="val 56001"/>
              <a:gd name="adj2" fmla="val 508"/>
              <a:gd name="adj3" fmla="val 55791"/>
              <a:gd name="adj4" fmla="val -32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eat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Callout: Line 12"/>
          <p:cNvSpPr/>
          <p:nvPr/>
        </p:nvSpPr>
        <p:spPr>
          <a:xfrm>
            <a:off x="8803529" y="3792306"/>
            <a:ext cx="2692466" cy="647122"/>
          </a:xfrm>
          <a:prstGeom prst="borderCallout1">
            <a:avLst>
              <a:gd name="adj1" fmla="val 53722"/>
              <a:gd name="adj2" fmla="val 206"/>
              <a:gd name="adj3" fmla="val 21501"/>
              <a:gd name="adj4" fmla="val -221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chase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556955" y="585610"/>
            <a:ext cx="1939040" cy="140954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Passive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 </a:t>
            </a:r>
            <a:r>
              <a:rPr lang="en-GB" sz="2000" dirty="0">
                <a:ln w="0"/>
                <a:solidFill>
                  <a:schemeClr val="tx1"/>
                </a:solidFill>
              </a:rPr>
              <a:t>is done to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0E866-EB8E-E342-BB03-DC7AC8D41D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80" y="4625572"/>
            <a:ext cx="1451402" cy="104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7D14F-E81A-2847-BDFA-4C8B7EF5DF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38" y="4644373"/>
            <a:ext cx="811667" cy="100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D0DDB3-F323-E74F-A558-BB6E5A7524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75" y="4371246"/>
            <a:ext cx="1492006" cy="1417583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76A801-F4BE-B742-B62E-BE4C1FC5C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1111" y="912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1269" y="4696892"/>
            <a:ext cx="55687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pressed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angry driver</a:t>
            </a:r>
            <a:r>
              <a:rPr lang="en-GB" sz="2400" i="1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children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were</a:t>
            </a:r>
            <a:r>
              <a:rPr lang="en-GB" sz="2400" i="1" dirty="0">
                <a:latin typeface="+mj-lt"/>
              </a:rPr>
              <a:t> scared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thunder</a:t>
            </a:r>
            <a:r>
              <a:rPr lang="en-GB" sz="2400" i="1" dirty="0"/>
              <a:t>.</a:t>
            </a:r>
            <a:endParaRPr lang="en-GB" sz="2400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269" y="4696892"/>
            <a:ext cx="6096000" cy="114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pressed.</a:t>
            </a:r>
          </a:p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dog </a:t>
            </a:r>
            <a:r>
              <a:rPr lang="en-GB" sz="2400" i="1" u="sng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scared.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8312" y="925921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12536" y="2012777"/>
            <a:ext cx="832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pressed</a:t>
            </a:r>
            <a:r>
              <a:rPr lang="en-GB" sz="2400" i="1" dirty="0">
                <a:latin typeface="+mj-lt"/>
              </a:rPr>
              <a:t> by the angry driver.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secret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revealed</a:t>
            </a:r>
            <a:r>
              <a:rPr lang="en-GB" sz="2400" i="1" dirty="0">
                <a:latin typeface="+mj-lt"/>
              </a:rPr>
              <a:t> when we opened the door.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scared</a:t>
            </a:r>
            <a:r>
              <a:rPr lang="en-GB" sz="2400" i="1" dirty="0">
                <a:latin typeface="+mj-lt"/>
              </a:rPr>
              <a:t> by the clown.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9376" y="4154015"/>
            <a:ext cx="939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B050"/>
                </a:solidFill>
              </a:rPr>
              <a:t>person doing the action</a:t>
            </a:r>
            <a:r>
              <a:rPr lang="en-GB" sz="2400" dirty="0"/>
              <a:t> is not included in the sentence.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38312" y="604309"/>
            <a:ext cx="2731881" cy="1021556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dirty="0"/>
              <a:t>We use </a:t>
            </a:r>
            <a:r>
              <a:rPr lang="en-GB" u="sng" dirty="0">
                <a:solidFill>
                  <a:srgbClr val="0000FF"/>
                </a:solidFill>
              </a:rPr>
              <a:t>is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are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was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were</a:t>
            </a:r>
            <a:r>
              <a:rPr lang="en-GB" dirty="0"/>
              <a:t>, to form verbs for </a:t>
            </a:r>
            <a:r>
              <a:rPr lang="en-GB" b="1" dirty="0"/>
              <a:t>passive voice </a:t>
            </a:r>
            <a:r>
              <a:rPr lang="en-GB" dirty="0"/>
              <a:t>(</a:t>
            </a:r>
            <a:r>
              <a:rPr lang="en-GB" u="sng" dirty="0">
                <a:solidFill>
                  <a:srgbClr val="0000FF"/>
                </a:solidFill>
              </a:rPr>
              <a:t>auxiliary verbs</a:t>
            </a:r>
            <a:r>
              <a:rPr lang="en-GB" dirty="0">
                <a:solidFill>
                  <a:srgbClr val="0000FF"/>
                </a:solidFill>
              </a:rPr>
              <a:t>)</a:t>
            </a:r>
            <a:endParaRPr lang="en-GB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251EBD-D271-AF4E-B69A-309C3FC33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376" y="2322689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332C35E-71C7-1649-ABD2-BE24DA774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1212" y="48561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5" grpId="0" animBg="1"/>
      <p:bldP spid="10" grpId="0" uiExpand="1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53140" y="1590052"/>
            <a:ext cx="730045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found a bone.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bone was found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chewed the carpet.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toys were hidden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hid the toys.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>
                <a:solidFill>
                  <a:srgbClr val="0000FF"/>
                </a:solidFill>
              </a:rPr>
              <a:t>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838095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Active: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  <a:r>
              <a:rPr lang="en-GB" sz="2000" cap="all" dirty="0"/>
              <a:t> does the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555103" y="574389"/>
            <a:ext cx="1974628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Passive: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  <a:r>
              <a:rPr lang="en-GB" sz="2000" cap="all" dirty="0"/>
              <a:t> done to the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045" y="5673599"/>
            <a:ext cx="1026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Which of these have an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active voice 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and which have a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passive voice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ounded Rectangular Callout 2"/>
          <p:cNvSpPr/>
          <p:nvPr/>
        </p:nvSpPr>
        <p:spPr>
          <a:xfrm>
            <a:off x="10007477" y="2201309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6916713" y="1698101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916713" y="227874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916713" y="2859393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916713" y="340701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916713" y="448283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16713" y="395463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F2EE8-4BA1-914D-B1B0-569C737466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971" y="3148068"/>
            <a:ext cx="1276759" cy="2201309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556C31-2799-C44E-BDD7-DE345A17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775" y="2076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4" grpId="0" animBg="1"/>
      <p:bldP spid="15" grpId="0" animBg="1"/>
      <p:bldP spid="16" grpId="0" build="p"/>
      <p:bldP spid="8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Choosing 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5611" y="1723562"/>
            <a:ext cx="10573554" cy="377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You can </a:t>
            </a:r>
            <a:r>
              <a:rPr lang="en-GB" sz="2400" i="1" dirty="0"/>
              <a:t>change the </a:t>
            </a:r>
            <a:r>
              <a:rPr lang="en-GB" sz="2400" b="1" i="1" dirty="0"/>
              <a:t>emphasis</a:t>
            </a:r>
            <a:r>
              <a:rPr lang="en-GB" sz="2400" i="1" dirty="0"/>
              <a:t> </a:t>
            </a:r>
            <a:r>
              <a:rPr lang="en-GB" sz="2400" dirty="0"/>
              <a:t>of a sentence through the </a:t>
            </a:r>
            <a:r>
              <a:rPr lang="en-GB" sz="2400" b="1" dirty="0"/>
              <a:t>voice</a:t>
            </a:r>
            <a:r>
              <a:rPr lang="en-GB" sz="2400" dirty="0"/>
              <a:t> you use.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dog chewed the carpet. 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729949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913523" y="574389"/>
            <a:ext cx="1574594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444" y="2851418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dog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443" y="3862565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443" y="4875572"/>
            <a:ext cx="2727157" cy="6282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 </a:t>
            </a:r>
            <a:r>
              <a:rPr lang="en-GB" dirty="0">
                <a:solidFill>
                  <a:schemeClr val="tx1"/>
                </a:solidFill>
              </a:rPr>
              <a:t>– dog off the hook!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80" y="2358427"/>
            <a:ext cx="1814100" cy="181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44" y="3862565"/>
            <a:ext cx="2096358" cy="10481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8865344" y="2684748"/>
            <a:ext cx="856172" cy="407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865344" y="2671529"/>
            <a:ext cx="387152" cy="1191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8288594" y="2851418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288594" y="394861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8594" y="501766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57E0CA-73E5-2844-8CA4-8A41F463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218" y="1671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uiExpand="1" build="p"/>
      <p:bldP spid="8" grpId="0" uiExpand="1" animBg="1"/>
      <p:bldP spid="9" grpId="0" uiExpand="1" animBg="1"/>
      <p:bldP spid="11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Choosing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29867" y="1607874"/>
            <a:ext cx="1057355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Passive voice is sometimes used in </a:t>
            </a:r>
          </a:p>
          <a:p>
            <a:r>
              <a:rPr lang="en-GB" b="1" dirty="0"/>
              <a:t>formal</a:t>
            </a:r>
            <a:r>
              <a:rPr lang="en-GB" dirty="0"/>
              <a:t> or </a:t>
            </a:r>
            <a:r>
              <a:rPr lang="en-GB" b="1" dirty="0"/>
              <a:t>generalised</a:t>
            </a:r>
            <a:r>
              <a:rPr lang="en-GB" dirty="0"/>
              <a:t> writing...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Five portions of fruit should be eaten every day.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Care must be taken when using power tools.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mixture was stirred.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045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3523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6244461" y="1889559"/>
            <a:ext cx="1340340" cy="806119"/>
          </a:xfrm>
          <a:prstGeom prst="borderCallout1">
            <a:avLst>
              <a:gd name="adj1" fmla="val 52343"/>
              <a:gd name="adj2" fmla="val -443"/>
              <a:gd name="adj3" fmla="val 94828"/>
              <a:gd name="adj4" fmla="val -7088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By people in general.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5282734" y="3968028"/>
            <a:ext cx="1344390" cy="885364"/>
          </a:xfrm>
          <a:prstGeom prst="borderCallout1">
            <a:avLst>
              <a:gd name="adj1" fmla="val 48903"/>
              <a:gd name="adj2" fmla="val 768"/>
              <a:gd name="adj3" fmla="val 56695"/>
              <a:gd name="adj4" fmla="val -1540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 not know who stole it.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7584801" y="3025810"/>
            <a:ext cx="1321382" cy="839979"/>
          </a:xfrm>
          <a:prstGeom prst="borderCallout1">
            <a:avLst>
              <a:gd name="adj1" fmla="val 57638"/>
              <a:gd name="adj2" fmla="val 552"/>
              <a:gd name="adj3" fmla="val 61832"/>
              <a:gd name="adj4" fmla="val -2945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It does not matter who stirred it.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5087563" y="2671306"/>
            <a:ext cx="1156899" cy="354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9867" y="3784575"/>
            <a:ext cx="92580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when elements are </a:t>
            </a:r>
            <a:r>
              <a:rPr lang="en-GB" b="1" dirty="0">
                <a:solidFill>
                  <a:prstClr val="black"/>
                </a:solidFill>
              </a:rPr>
              <a:t>unknown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My bag has been stolen.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91" y="2607113"/>
            <a:ext cx="1498433" cy="1602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1F357C-BD60-0044-A2F1-31147F4E1CEB}"/>
              </a:ext>
            </a:extLst>
          </p:cNvPr>
          <p:cNvSpPr/>
          <p:nvPr/>
        </p:nvSpPr>
        <p:spPr>
          <a:xfrm>
            <a:off x="785610" y="4841240"/>
            <a:ext cx="9258041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to </a:t>
            </a:r>
            <a:r>
              <a:rPr lang="en-GB" b="1" dirty="0">
                <a:solidFill>
                  <a:prstClr val="black"/>
                </a:solidFill>
              </a:rPr>
              <a:t>hide</a:t>
            </a:r>
            <a:r>
              <a:rPr lang="en-GB" dirty="0">
                <a:solidFill>
                  <a:prstClr val="black"/>
                </a:solidFill>
              </a:rPr>
              <a:t> information</a:t>
            </a:r>
            <a:endParaRPr lang="en-GB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hospital was unavoidably closed.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Football cards have been banned at our school. </a:t>
            </a:r>
          </a:p>
        </p:txBody>
      </p:sp>
      <p:sp>
        <p:nvSpPr>
          <p:cNvPr id="16" name="Callout: Line 8">
            <a:extLst>
              <a:ext uri="{FF2B5EF4-FFF2-40B4-BE49-F238E27FC236}">
                <a16:creationId xmlns:a16="http://schemas.microsoft.com/office/drawing/2014/main" id="{53BADD0C-5E0D-DD44-A8C5-CB01E3E90E43}"/>
              </a:ext>
            </a:extLst>
          </p:cNvPr>
          <p:cNvSpPr/>
          <p:nvPr/>
        </p:nvSpPr>
        <p:spPr>
          <a:xfrm>
            <a:off x="7997814" y="4998796"/>
            <a:ext cx="2672740" cy="885364"/>
          </a:xfrm>
          <a:prstGeom prst="borderCallout1">
            <a:avLst>
              <a:gd name="adj1" fmla="val 48903"/>
              <a:gd name="adj2" fmla="val 768"/>
              <a:gd name="adj3" fmla="val 57869"/>
              <a:gd name="adj4" fmla="val -1275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don’t want you to know who was responsible.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5E9C4E-9F59-674F-8AB0-21ABD52D3B70}"/>
              </a:ext>
            </a:extLst>
          </p:cNvPr>
          <p:cNvCxnSpPr/>
          <p:nvPr/>
        </p:nvCxnSpPr>
        <p:spPr>
          <a:xfrm flipV="1">
            <a:off x="5282734" y="5694218"/>
            <a:ext cx="2707875" cy="234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A8913D-BBEC-4749-B750-91C0AA4ED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4268" y="1649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uiExpand="1" build="p"/>
      <p:bldP spid="8" grpId="0" animBg="1"/>
      <p:bldP spid="9" grpId="0" animBg="1"/>
      <p:bldP spid="11" grpId="0" animBg="1"/>
      <p:bldP spid="6" grpId="0" uiExpand="1" build="p"/>
      <p:bldP spid="13" grpId="0" uiExpand="1" build="p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711</Words>
  <Application>Microsoft Office PowerPoint</Application>
  <PresentationFormat>Widescreen</PresentationFormat>
  <Paragraphs>128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Active &amp; Passive Voice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Pronouns</dc:title>
  <dc:creator>Deidre Holes</dc:creator>
  <cp:lastModifiedBy>HP</cp:lastModifiedBy>
  <cp:revision>341</cp:revision>
  <dcterms:created xsi:type="dcterms:W3CDTF">2013-08-23T07:43:20Z</dcterms:created>
  <dcterms:modified xsi:type="dcterms:W3CDTF">2020-04-16T12:40:47Z</dcterms:modified>
</cp:coreProperties>
</file>