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66" r:id="rId5"/>
    <p:sldId id="267" r:id="rId6"/>
    <p:sldId id="259" r:id="rId7"/>
    <p:sldId id="270" r:id="rId8"/>
    <p:sldId id="268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Roboto Black" panose="020B060402020202020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d3gBaZpdUd90JJf9SGGCu+Rg+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BF4DFF-72F8-425C-84C1-588916F6E571}">
  <a:tblStyle styleId="{7EBF4DFF-72F8-425C-84C1-588916F6E571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DE7"/>
          </a:solidFill>
        </a:fill>
      </a:tcStyle>
    </a:wholeTbl>
    <a:band1H>
      <a:tcTxStyle/>
      <a:tcStyle>
        <a:tcBdr/>
        <a:fill>
          <a:solidFill>
            <a:srgbClr val="FADA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A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D289ECE-7982-4765-BEC7-565CE11D96C0}" styleName="Table_1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7E8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E8E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8" autoAdjust="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377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888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36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16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0059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-6" y="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solidFill>
            <a:srgbClr val="29294D"/>
          </a:solidFill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Roboto"/>
              <a:buNone/>
              <a:defRPr sz="4000" b="1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/>
          <p:nvPr/>
        </p:nvSpPr>
        <p:spPr>
          <a:xfrm>
            <a:off x="0" y="0"/>
            <a:ext cx="9144000" cy="166584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0" y="1665843"/>
            <a:ext cx="9144000" cy="56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18506"/>
            <a:ext cx="9144000" cy="73949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 txBox="1"/>
          <p:nvPr/>
        </p:nvSpPr>
        <p:spPr>
          <a:xfrm>
            <a:off x="443061" y="557847"/>
            <a:ext cx="834171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End of Key Stage One Assessments 2022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299405" y="549275"/>
            <a:ext cx="8545190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71463" marR="0" lvl="0" indent="-27146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Contents</a:t>
            </a:r>
            <a:endParaRPr dirty="0"/>
          </a:p>
        </p:txBody>
      </p:sp>
      <p:graphicFrame>
        <p:nvGraphicFramePr>
          <p:cNvPr id="50" name="Google Shape;50;p3"/>
          <p:cNvGraphicFramePr/>
          <p:nvPr>
            <p:extLst>
              <p:ext uri="{D42A27DB-BD31-4B8C-83A1-F6EECF244321}">
                <p14:modId xmlns:p14="http://schemas.microsoft.com/office/powerpoint/2010/main" val="2321005035"/>
              </p:ext>
            </p:extLst>
          </p:nvPr>
        </p:nvGraphicFramePr>
        <p:xfrm>
          <a:off x="299405" y="1404796"/>
          <a:ext cx="8545200" cy="1809450"/>
        </p:xfrm>
        <a:graphic>
          <a:graphicData uri="http://schemas.openxmlformats.org/drawingml/2006/table">
            <a:tbl>
              <a:tblPr firstRow="1" bandRow="1">
                <a:noFill/>
                <a:tableStyleId>{7EBF4DFF-72F8-425C-84C1-588916F6E571}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6000" marB="3600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are end of key stage one assessments?</a:t>
                      </a:r>
                      <a:endParaRPr sz="1600" b="1" u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6000" marB="36000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0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6000" marB="3600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are children tested on? </a:t>
                      </a:r>
                      <a:endParaRPr sz="1600" b="1" u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6000" marB="36000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0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6000" marB="3600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and how do they happen? </a:t>
                      </a:r>
                      <a:endParaRPr sz="1600" b="1" u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6000" marB="36000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0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6000" marB="3600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 happens with the results?</a:t>
                      </a:r>
                      <a:endParaRPr sz="1600" b="1" u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6000" marB="36000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0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6000" marB="3600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 can I help my child?</a:t>
                      </a:r>
                      <a:endParaRPr sz="1600" b="1" u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6000" marB="36000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u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5721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99405" y="549275"/>
            <a:ext cx="8539794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are end of key stage one assessments?</a:t>
            </a:r>
            <a:endParaRPr dirty="0"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299405" y="6581924"/>
            <a:ext cx="920730" cy="153888"/>
            <a:chOff x="299405" y="6581924"/>
            <a:chExt cx="920730" cy="153888"/>
          </a:xfrm>
        </p:grpSpPr>
        <p:sp>
          <p:nvSpPr>
            <p:cNvPr id="60" name="Google Shape;60;p4">
              <a:hlinkClick r:id="rId5" action="ppaction://hlinksldjump"/>
            </p:cNvPr>
            <p:cNvSpPr/>
            <p:nvPr/>
          </p:nvSpPr>
          <p:spPr>
            <a:xfrm rot="-5400000" flipH="1">
              <a:off x="290896" y="6605685"/>
              <a:ext cx="123384" cy="106366"/>
            </a:xfrm>
            <a:prstGeom prst="triangle">
              <a:avLst>
                <a:gd name="adj" fmla="val 50000"/>
              </a:avLst>
            </a:prstGeom>
            <a:solidFill>
              <a:srgbClr val="2A2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4">
              <a:hlinkClick r:id="rId5" action="ppaction://hlinksldjump"/>
            </p:cNvPr>
            <p:cNvSpPr txBox="1"/>
            <p:nvPr/>
          </p:nvSpPr>
          <p:spPr>
            <a:xfrm>
              <a:off x="454395" y="6581924"/>
              <a:ext cx="765740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/>
            </a:p>
          </p:txBody>
        </p:sp>
      </p:grpSp>
      <p:sp>
        <p:nvSpPr>
          <p:cNvPr id="62" name="Google Shape;62;p4"/>
          <p:cNvSpPr txBox="1"/>
          <p:nvPr/>
        </p:nvSpPr>
        <p:spPr>
          <a:xfrm>
            <a:off x="299405" y="2000457"/>
            <a:ext cx="8539794" cy="2959987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children are assessed during the last term of year 2 to judge what they have learned over the course of key stage one (years 1 and 2).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 judge whether each child in their class has achieved the expected standards for the end of key stage one.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 will use a range of evidence to support their judgements, including the children’s results in their national curriculum tests, as well as independent work in class.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 will judge what a child is able to do independently and align this with the national expectations for a child at the end of key stage one. </a:t>
            </a:r>
          </a:p>
        </p:txBody>
      </p:sp>
      <p:sp>
        <p:nvSpPr>
          <p:cNvPr id="63" name="Google Shape;63;p4"/>
          <p:cNvSpPr txBox="1"/>
          <p:nvPr/>
        </p:nvSpPr>
        <p:spPr>
          <a:xfrm>
            <a:off x="450559" y="1210982"/>
            <a:ext cx="8237486" cy="88407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72000" rIns="108000" bIns="72000" anchor="t" anchorCtr="0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you might know as SATs or Standard Attainment Tests, are national curriculum tests that are usually taken by children at the end of key stage one.</a:t>
            </a:r>
            <a:b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These are just part of the picture.</a:t>
            </a:r>
          </a:p>
        </p:txBody>
      </p:sp>
    </p:spTree>
    <p:extLst>
      <p:ext uri="{BB962C8B-B14F-4D97-AF65-F5344CB8AC3E}">
        <p14:creationId xmlns:p14="http://schemas.microsoft.com/office/powerpoint/2010/main" val="1277889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5721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99405" y="549275"/>
            <a:ext cx="8539794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are children tested on?</a:t>
            </a:r>
            <a:endParaRPr dirty="0"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299405" y="6581924"/>
            <a:ext cx="920730" cy="153888"/>
            <a:chOff x="299405" y="6581924"/>
            <a:chExt cx="920730" cy="153888"/>
          </a:xfrm>
        </p:grpSpPr>
        <p:sp>
          <p:nvSpPr>
            <p:cNvPr id="60" name="Google Shape;60;p4">
              <a:hlinkClick r:id="rId5" action="ppaction://hlinksldjump"/>
            </p:cNvPr>
            <p:cNvSpPr/>
            <p:nvPr/>
          </p:nvSpPr>
          <p:spPr>
            <a:xfrm rot="-5400000" flipH="1">
              <a:off x="290896" y="6605685"/>
              <a:ext cx="123384" cy="106366"/>
            </a:xfrm>
            <a:prstGeom prst="triangle">
              <a:avLst>
                <a:gd name="adj" fmla="val 50000"/>
              </a:avLst>
            </a:prstGeom>
            <a:solidFill>
              <a:srgbClr val="2A2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4">
              <a:hlinkClick r:id="rId5" action="ppaction://hlinksldjump"/>
            </p:cNvPr>
            <p:cNvSpPr txBox="1"/>
            <p:nvPr/>
          </p:nvSpPr>
          <p:spPr>
            <a:xfrm>
              <a:off x="454395" y="6581924"/>
              <a:ext cx="765740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/>
            </a:p>
          </p:txBody>
        </p:sp>
      </p:grpSp>
      <p:sp>
        <p:nvSpPr>
          <p:cNvPr id="65" name="Google Shape;65;p4"/>
          <p:cNvSpPr txBox="1"/>
          <p:nvPr/>
        </p:nvSpPr>
        <p:spPr>
          <a:xfrm>
            <a:off x="405771" y="1513576"/>
            <a:ext cx="2529207" cy="2076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Maths</a:t>
            </a:r>
            <a:endParaRPr sz="2400" b="1" dirty="0"/>
          </a:p>
        </p:txBody>
      </p:sp>
      <p:sp>
        <p:nvSpPr>
          <p:cNvPr id="66" name="Google Shape;66;p4"/>
          <p:cNvSpPr txBox="1"/>
          <p:nvPr/>
        </p:nvSpPr>
        <p:spPr>
          <a:xfrm>
            <a:off x="2934978" y="1505516"/>
            <a:ext cx="5803251" cy="2085983"/>
          </a:xfrm>
          <a:prstGeom prst="rect">
            <a:avLst/>
          </a:prstGeom>
          <a:solidFill>
            <a:srgbClr val="D2D8EF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lvl="0"/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1 - Arithmetic (20 minutes)</a:t>
            </a:r>
          </a:p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Addition, subtraction, multiplication and division, including finding fractions. </a:t>
            </a:r>
          </a:p>
          <a:p>
            <a:pPr lvl="0"/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2 - Reasoning (35 minutes) </a:t>
            </a:r>
          </a:p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Solving problems and reasoning. 5 questions are read aloud and children have 30 minutes to answer the rest of the questions independently. </a:t>
            </a:r>
          </a:p>
        </p:txBody>
      </p:sp>
      <p:sp>
        <p:nvSpPr>
          <p:cNvPr id="16" name="Google Shape;65;p4">
            <a:extLst>
              <a:ext uri="{FF2B5EF4-FFF2-40B4-BE49-F238E27FC236}">
                <a16:creationId xmlns:a16="http://schemas.microsoft.com/office/drawing/2014/main" id="{201B100A-7106-4A28-8451-07BC41A19C4B}"/>
              </a:ext>
            </a:extLst>
          </p:cNvPr>
          <p:cNvSpPr txBox="1"/>
          <p:nvPr/>
        </p:nvSpPr>
        <p:spPr>
          <a:xfrm>
            <a:off x="405771" y="3750837"/>
            <a:ext cx="2529207" cy="2470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English Reading</a:t>
            </a:r>
            <a:endParaRPr sz="2400" b="1" dirty="0"/>
          </a:p>
        </p:txBody>
      </p:sp>
      <p:sp>
        <p:nvSpPr>
          <p:cNvPr id="17" name="Google Shape;66;p4">
            <a:extLst>
              <a:ext uri="{FF2B5EF4-FFF2-40B4-BE49-F238E27FC236}">
                <a16:creationId xmlns:a16="http://schemas.microsoft.com/office/drawing/2014/main" id="{E02456D3-B651-4B2C-97DC-0D447C61428E}"/>
              </a:ext>
            </a:extLst>
          </p:cNvPr>
          <p:cNvSpPr txBox="1"/>
          <p:nvPr/>
        </p:nvSpPr>
        <p:spPr>
          <a:xfrm>
            <a:off x="2934978" y="3742777"/>
            <a:ext cx="5803251" cy="2481752"/>
          </a:xfrm>
          <a:prstGeom prst="rect">
            <a:avLst/>
          </a:prstGeom>
          <a:solidFill>
            <a:srgbClr val="D2D8EF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Both reading papers contain a variety of texts which increase in difficulty. Paper 2 is more challenging that paper 1. </a:t>
            </a:r>
          </a:p>
          <a:p>
            <a:pPr lvl="0"/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1 (30 minutes)</a:t>
            </a:r>
          </a:p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Short sections of text for the children to read with questions underneath for them to answer.</a:t>
            </a:r>
          </a:p>
          <a:p>
            <a:pPr lvl="0"/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2 (40 minutes) </a:t>
            </a:r>
          </a:p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reading booklet with texts and a question booklet to record answers in.</a:t>
            </a:r>
          </a:p>
        </p:txBody>
      </p:sp>
    </p:spTree>
    <p:extLst>
      <p:ext uri="{BB962C8B-B14F-4D97-AF65-F5344CB8AC3E}">
        <p14:creationId xmlns:p14="http://schemas.microsoft.com/office/powerpoint/2010/main" val="2035747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5721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99405" y="549275"/>
            <a:ext cx="8539794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are children tested on?</a:t>
            </a:r>
            <a:endParaRPr dirty="0"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299405" y="6581924"/>
            <a:ext cx="920730" cy="153888"/>
            <a:chOff x="299405" y="6581924"/>
            <a:chExt cx="920730" cy="153888"/>
          </a:xfrm>
        </p:grpSpPr>
        <p:sp>
          <p:nvSpPr>
            <p:cNvPr id="60" name="Google Shape;60;p4">
              <a:hlinkClick r:id="rId5" action="ppaction://hlinksldjump"/>
            </p:cNvPr>
            <p:cNvSpPr/>
            <p:nvPr/>
          </p:nvSpPr>
          <p:spPr>
            <a:xfrm rot="-5400000" flipH="1">
              <a:off x="290896" y="6605685"/>
              <a:ext cx="123384" cy="106366"/>
            </a:xfrm>
            <a:prstGeom prst="triangle">
              <a:avLst>
                <a:gd name="adj" fmla="val 50000"/>
              </a:avLst>
            </a:prstGeom>
            <a:solidFill>
              <a:srgbClr val="2A2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4">
              <a:hlinkClick r:id="rId5" action="ppaction://hlinksldjump"/>
            </p:cNvPr>
            <p:cNvSpPr txBox="1"/>
            <p:nvPr/>
          </p:nvSpPr>
          <p:spPr>
            <a:xfrm>
              <a:off x="454395" y="6581924"/>
              <a:ext cx="765740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/>
            </a:p>
          </p:txBody>
        </p:sp>
      </p:grpSp>
      <p:sp>
        <p:nvSpPr>
          <p:cNvPr id="13" name="Google Shape;65;p4">
            <a:extLst>
              <a:ext uri="{FF2B5EF4-FFF2-40B4-BE49-F238E27FC236}">
                <a16:creationId xmlns:a16="http://schemas.microsoft.com/office/drawing/2014/main" id="{FAB7A9FC-4F7B-4F77-BB31-585B2B719752}"/>
              </a:ext>
            </a:extLst>
          </p:cNvPr>
          <p:cNvSpPr txBox="1"/>
          <p:nvPr/>
        </p:nvSpPr>
        <p:spPr>
          <a:xfrm>
            <a:off x="405771" y="1569374"/>
            <a:ext cx="2529207" cy="29972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lvl="0" algn="ctr"/>
            <a:r>
              <a:rPr lang="en-GB" sz="2800" b="1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</a:p>
          <a:p>
            <a:pPr lvl="0" algn="ctr"/>
            <a:r>
              <a:rPr lang="en-GB" sz="2800" b="1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Grammar, Punctuation and Spelling</a:t>
            </a:r>
          </a:p>
        </p:txBody>
      </p:sp>
      <p:sp>
        <p:nvSpPr>
          <p:cNvPr id="14" name="Google Shape;66;p4">
            <a:extLst>
              <a:ext uri="{FF2B5EF4-FFF2-40B4-BE49-F238E27FC236}">
                <a16:creationId xmlns:a16="http://schemas.microsoft.com/office/drawing/2014/main" id="{4551AE7E-42DB-4867-B025-A43207CA0DED}"/>
              </a:ext>
            </a:extLst>
          </p:cNvPr>
          <p:cNvSpPr txBox="1"/>
          <p:nvPr/>
        </p:nvSpPr>
        <p:spPr>
          <a:xfrm>
            <a:off x="2934978" y="1561314"/>
            <a:ext cx="5803251" cy="3010686"/>
          </a:xfrm>
          <a:prstGeom prst="rect">
            <a:avLst/>
          </a:prstGeom>
          <a:solidFill>
            <a:srgbClr val="D2D8EF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These are optional papers which can be used to support teacher judgements on children’s writing attainment. </a:t>
            </a:r>
          </a:p>
          <a:p>
            <a:pPr lvl="0"/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1 - Spelling (15 minutes) </a:t>
            </a:r>
          </a:p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children have a booklet of sentences with missing words. The teacher reads out the sentences and children write in the correct spellings. </a:t>
            </a:r>
          </a:p>
          <a:p>
            <a:pPr lvl="0"/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2 - Grammar, punctuation and vocabulary (20 minutes</a:t>
            </a: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</a:p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question and answer booklet which tests children’s knowledge of grammar and punctuation rules, as well as their vocabulary. </a:t>
            </a:r>
          </a:p>
          <a:p>
            <a:pPr lvl="0"/>
            <a:endParaRPr lang="en-GB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9717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5721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99405" y="549275"/>
            <a:ext cx="8539794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When and how do the tests happen?</a:t>
            </a:r>
            <a:endParaRPr dirty="0"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299405" y="6581924"/>
            <a:ext cx="920730" cy="153888"/>
            <a:chOff x="299405" y="6581924"/>
            <a:chExt cx="920730" cy="153888"/>
          </a:xfrm>
        </p:grpSpPr>
        <p:sp>
          <p:nvSpPr>
            <p:cNvPr id="60" name="Google Shape;60;p4">
              <a:hlinkClick r:id="rId5" action="ppaction://hlinksldjump"/>
            </p:cNvPr>
            <p:cNvSpPr/>
            <p:nvPr/>
          </p:nvSpPr>
          <p:spPr>
            <a:xfrm rot="-5400000" flipH="1">
              <a:off x="290896" y="6605685"/>
              <a:ext cx="123384" cy="106366"/>
            </a:xfrm>
            <a:prstGeom prst="triangle">
              <a:avLst>
                <a:gd name="adj" fmla="val 50000"/>
              </a:avLst>
            </a:prstGeom>
            <a:solidFill>
              <a:srgbClr val="2A2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4">
              <a:hlinkClick r:id="rId5" action="ppaction://hlinksldjump"/>
            </p:cNvPr>
            <p:cNvSpPr txBox="1"/>
            <p:nvPr/>
          </p:nvSpPr>
          <p:spPr>
            <a:xfrm>
              <a:off x="454395" y="6581924"/>
              <a:ext cx="765740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/>
            </a:p>
          </p:txBody>
        </p:sp>
      </p:grpSp>
      <p:sp>
        <p:nvSpPr>
          <p:cNvPr id="62" name="Google Shape;62;p4"/>
          <p:cNvSpPr txBox="1"/>
          <p:nvPr/>
        </p:nvSpPr>
        <p:spPr>
          <a:xfrm>
            <a:off x="299405" y="1739383"/>
            <a:ext cx="8539794" cy="2405989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will not tell the children they are being tested or call them tests.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children will work on the assessments in their own classroom in smaller groups to allow them to space out.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assessments will be timetabled across the weeks to prevent the children feeling overwhelmed. To them, it will be like a usual English or maths lesson.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no writing test. The teachers will make a judgement using the children’s writing over the course of year 2 </a:t>
            </a:r>
            <a:r>
              <a:rPr lang="en-GB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and the results of the English grammar, punctuation and spelling papers.</a:t>
            </a:r>
          </a:p>
        </p:txBody>
      </p:sp>
      <p:sp>
        <p:nvSpPr>
          <p:cNvPr id="63" name="Google Shape;63;p4"/>
          <p:cNvSpPr txBox="1"/>
          <p:nvPr/>
        </p:nvSpPr>
        <p:spPr>
          <a:xfrm>
            <a:off x="450559" y="1233016"/>
            <a:ext cx="8237486" cy="3916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72000" rIns="108000" bIns="72000" anchor="t" anchorCtr="0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national window for administering these tests is the month of May.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A3479-4CF6-4E0C-80CF-7197A4B97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962" y="4083025"/>
            <a:ext cx="3589114" cy="23882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5721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99405" y="549275"/>
            <a:ext cx="8539794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happens with the results?</a:t>
            </a:r>
            <a:endParaRPr dirty="0"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299405" y="6581924"/>
            <a:ext cx="920730" cy="153888"/>
            <a:chOff x="299405" y="6581924"/>
            <a:chExt cx="920730" cy="153888"/>
          </a:xfrm>
        </p:grpSpPr>
        <p:sp>
          <p:nvSpPr>
            <p:cNvPr id="60" name="Google Shape;60;p4">
              <a:hlinkClick r:id="rId5" action="ppaction://hlinksldjump"/>
            </p:cNvPr>
            <p:cNvSpPr/>
            <p:nvPr/>
          </p:nvSpPr>
          <p:spPr>
            <a:xfrm rot="-5400000" flipH="1">
              <a:off x="290896" y="6605685"/>
              <a:ext cx="123384" cy="106366"/>
            </a:xfrm>
            <a:prstGeom prst="triangle">
              <a:avLst>
                <a:gd name="adj" fmla="val 50000"/>
              </a:avLst>
            </a:prstGeom>
            <a:solidFill>
              <a:srgbClr val="2A2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4">
              <a:hlinkClick r:id="rId5" action="ppaction://hlinksldjump"/>
            </p:cNvPr>
            <p:cNvSpPr txBox="1"/>
            <p:nvPr/>
          </p:nvSpPr>
          <p:spPr>
            <a:xfrm>
              <a:off x="454395" y="6581924"/>
              <a:ext cx="765740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/>
            </a:p>
          </p:txBody>
        </p:sp>
      </p:grpSp>
      <p:sp>
        <p:nvSpPr>
          <p:cNvPr id="62" name="Google Shape;62;p4"/>
          <p:cNvSpPr txBox="1"/>
          <p:nvPr/>
        </p:nvSpPr>
        <p:spPr>
          <a:xfrm>
            <a:off x="299405" y="1739383"/>
            <a:ext cx="8539794" cy="2652210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will not tell the children they are being tested or call them tests.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children will work on the assessments in their own classroom in smaller groups to allow them to space out.</a:t>
            </a:r>
          </a:p>
          <a:p>
            <a:pPr lvl="0" algn="just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assessments will be timetabled across the weeks to prevent the children feeling overwhelmed. To them, it will be like a usual English or maths lesson.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no writing test. The teachers will make a judgement using the children’s writing over the course of year 2</a:t>
            </a:r>
          </a:p>
          <a:p>
            <a:pPr lvl="0" algn="just"/>
            <a:endParaRPr lang="en-GB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450559" y="1233016"/>
            <a:ext cx="8237486" cy="334628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72000" rIns="108000" bIns="720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results are not routinely shared with parents or published; they inform overall teacher assessments.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Unlike year 6 test results, year 2 results are not a definitive judgement. Teacher assessment can include all the work a child has done in key stage one and the test result merely supports this judgement.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school will report all the teacher assessments to the local authority by the end of June 2022; we do not need to report individual test scores.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 assessments of pupil attainment will be shared with parents </a:t>
            </a:r>
            <a:r>
              <a:rPr lang="en-GB" sz="16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[delete as appropriate] in the end of year reports, published in XX 2022 / in a letter / in a parents’ consultation</a:t>
            </a: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8DAD17-307C-4637-8C67-77CA8A65F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462" y="4319355"/>
            <a:ext cx="3310353" cy="22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03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5721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99405" y="549275"/>
            <a:ext cx="8539794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How can I help my child?</a:t>
            </a:r>
            <a:endParaRPr dirty="0"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299405" y="6581924"/>
            <a:ext cx="920730" cy="153888"/>
            <a:chOff x="299405" y="6581924"/>
            <a:chExt cx="920730" cy="153888"/>
          </a:xfrm>
        </p:grpSpPr>
        <p:sp>
          <p:nvSpPr>
            <p:cNvPr id="60" name="Google Shape;60;p4">
              <a:hlinkClick r:id="rId5" action="ppaction://hlinksldjump"/>
            </p:cNvPr>
            <p:cNvSpPr/>
            <p:nvPr/>
          </p:nvSpPr>
          <p:spPr>
            <a:xfrm rot="-5400000" flipH="1">
              <a:off x="290896" y="6605685"/>
              <a:ext cx="123384" cy="106366"/>
            </a:xfrm>
            <a:prstGeom prst="triangle">
              <a:avLst>
                <a:gd name="adj" fmla="val 50000"/>
              </a:avLst>
            </a:prstGeom>
            <a:solidFill>
              <a:srgbClr val="2A2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4">
              <a:hlinkClick r:id="rId5" action="ppaction://hlinksldjump"/>
            </p:cNvPr>
            <p:cNvSpPr txBox="1"/>
            <p:nvPr/>
          </p:nvSpPr>
          <p:spPr>
            <a:xfrm>
              <a:off x="454395" y="6581924"/>
              <a:ext cx="765740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/>
            </a:p>
          </p:txBody>
        </p:sp>
      </p:grpSp>
      <p:sp>
        <p:nvSpPr>
          <p:cNvPr id="66" name="Google Shape;66;p4"/>
          <p:cNvSpPr txBox="1"/>
          <p:nvPr/>
        </p:nvSpPr>
        <p:spPr>
          <a:xfrm>
            <a:off x="454395" y="1569721"/>
            <a:ext cx="3958579" cy="2090038"/>
          </a:xfrm>
          <a:prstGeom prst="rect">
            <a:avLst/>
          </a:prstGeom>
          <a:solidFill>
            <a:srgbClr val="D2D8EF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sure they go to bed at a reasonable time, have a good breakfast and arrive at school on time during the assessment weeks. </a:t>
            </a:r>
          </a:p>
        </p:txBody>
      </p:sp>
      <p:sp>
        <p:nvSpPr>
          <p:cNvPr id="16" name="Google Shape;66;p4">
            <a:extLst>
              <a:ext uri="{FF2B5EF4-FFF2-40B4-BE49-F238E27FC236}">
                <a16:creationId xmlns:a16="http://schemas.microsoft.com/office/drawing/2014/main" id="{7F5E4A60-F826-4F9D-BC23-1A09EFDA7254}"/>
              </a:ext>
            </a:extLst>
          </p:cNvPr>
          <p:cNvSpPr txBox="1"/>
          <p:nvPr/>
        </p:nvSpPr>
        <p:spPr>
          <a:xfrm>
            <a:off x="4731026" y="1569721"/>
            <a:ext cx="3958579" cy="2090038"/>
          </a:xfrm>
          <a:prstGeom prst="rect">
            <a:avLst/>
          </a:prstGeom>
          <a:solidFill>
            <a:srgbClr val="D2D8EF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Listen to your child read daily. Ask questions and talk about what they have read. Make sure they understand what they are reading. </a:t>
            </a:r>
          </a:p>
        </p:txBody>
      </p:sp>
      <p:sp>
        <p:nvSpPr>
          <p:cNvPr id="17" name="Google Shape;66;p4">
            <a:extLst>
              <a:ext uri="{FF2B5EF4-FFF2-40B4-BE49-F238E27FC236}">
                <a16:creationId xmlns:a16="http://schemas.microsoft.com/office/drawing/2014/main" id="{EF77B977-9708-41D0-B2EB-40B9F824C77A}"/>
              </a:ext>
            </a:extLst>
          </p:cNvPr>
          <p:cNvSpPr txBox="1"/>
          <p:nvPr/>
        </p:nvSpPr>
        <p:spPr>
          <a:xfrm>
            <a:off x="454395" y="3874654"/>
            <a:ext cx="3958579" cy="2090038"/>
          </a:xfrm>
          <a:prstGeom prst="rect">
            <a:avLst/>
          </a:prstGeom>
          <a:solidFill>
            <a:srgbClr val="D2D8EF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online activities like </a:t>
            </a:r>
            <a:r>
              <a:rPr lang="en-GB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Times Tables </a:t>
            </a:r>
            <a:r>
              <a:rPr lang="en-GB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Rockstars</a:t>
            </a:r>
            <a:r>
              <a:rPr lang="en-GB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to practise skills at home</a:t>
            </a: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</p:txBody>
      </p:sp>
      <p:sp>
        <p:nvSpPr>
          <p:cNvPr id="18" name="Google Shape;66;p4">
            <a:extLst>
              <a:ext uri="{FF2B5EF4-FFF2-40B4-BE49-F238E27FC236}">
                <a16:creationId xmlns:a16="http://schemas.microsoft.com/office/drawing/2014/main" id="{30C97D85-7592-40EF-9024-C0656797CA37}"/>
              </a:ext>
            </a:extLst>
          </p:cNvPr>
          <p:cNvSpPr txBox="1"/>
          <p:nvPr/>
        </p:nvSpPr>
        <p:spPr>
          <a:xfrm>
            <a:off x="4731026" y="3874654"/>
            <a:ext cx="3958579" cy="2090038"/>
          </a:xfrm>
          <a:prstGeom prst="rect">
            <a:avLst/>
          </a:prstGeom>
          <a:solidFill>
            <a:srgbClr val="D2D8EF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your child to complete any home learning tasks, such as </a:t>
            </a:r>
            <a:r>
              <a:rPr lang="en-GB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spelling activities, reading comprehensions and maths sheets.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21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18506"/>
            <a:ext cx="9144000" cy="73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er's Digest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F28C1C"/>
      </a:accent1>
      <a:accent2>
        <a:srgbClr val="2A294C"/>
      </a:accent2>
      <a:accent3>
        <a:srgbClr val="3A4F9D"/>
      </a:accent3>
      <a:accent4>
        <a:srgbClr val="7974AA"/>
      </a:accent4>
      <a:accent5>
        <a:srgbClr val="23A7F9"/>
      </a:accent5>
      <a:accent6>
        <a:srgbClr val="E34192"/>
      </a:accent6>
      <a:hlink>
        <a:srgbClr val="2A294C"/>
      </a:hlink>
      <a:folHlink>
        <a:srgbClr val="7974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857</Words>
  <Application>Microsoft Office PowerPoint</Application>
  <PresentationFormat>On-screen Show (4:3)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Hind</dc:creator>
  <cp:lastModifiedBy>Lorna Rainey</cp:lastModifiedBy>
  <cp:revision>5</cp:revision>
  <dcterms:created xsi:type="dcterms:W3CDTF">2019-03-19T15:37:08Z</dcterms:created>
  <dcterms:modified xsi:type="dcterms:W3CDTF">2022-08-18T08:07:58Z</dcterms:modified>
</cp:coreProperties>
</file>