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305" r:id="rId3"/>
    <p:sldId id="307" r:id="rId4"/>
    <p:sldId id="308" r:id="rId5"/>
    <p:sldId id="296" r:id="rId6"/>
    <p:sldId id="309" r:id="rId7"/>
    <p:sldId id="300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/>
    <p:restoredTop sz="94680"/>
  </p:normalViewPr>
  <p:slideViewPr>
    <p:cSldViewPr snapToGrid="0" snapToObjects="1">
      <p:cViewPr varScale="1">
        <p:scale>
          <a:sx n="55" d="100"/>
          <a:sy n="55" d="100"/>
        </p:scale>
        <p:origin x="1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33F9-1554-5C4F-A96F-306C01AE3F1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062F3-2EB3-7242-80A4-DF68314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1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1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80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6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9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709C-0335-6D40-9835-0AA3589CA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830D5-2B2A-8F4D-B47C-F282CEE4D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85C2F-EB33-9241-A27A-B431AE29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A3D8-A966-9C44-9FB8-2E995FF1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F461-997B-6B46-841C-FAA7F94B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A6B9-C99C-DB44-A235-8FABD62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73EA9-5424-5245-A1D0-9B0EC3032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F457E-0BAA-6C4C-B17E-E1A3F335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34D2E-0C18-C443-8C36-DC1D29EA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9CEE-4D5B-DC4C-8F16-435BA438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61AF5-0565-3844-92D3-D1DEAC7F5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9F9F-0B53-1B48-B2DE-009BB0DF2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C8CEA-A3DE-8648-A0DF-3A678803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9A1B-2EB8-4E46-A2F1-490834FB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0C35F-F675-DC4E-BBB5-5A5FB6C4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4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4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8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6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2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0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8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8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F009-2550-3241-9785-90E78BC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BBD1-2665-4348-A168-A4018AE0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8907B-CF29-164C-B23C-751432FB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55C4-2D52-834B-A559-EE299A38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228-5987-F74A-A29C-1B2FCCA8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2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6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7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F564-AF36-564F-AD9A-D5F31BDF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5E41E-6782-B045-B97C-35FAC9AD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CD2F-7BB6-F040-A477-369F900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87DE-8A70-7944-A410-BBB8820D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A2D2-C0FA-5D4E-99EB-9223E76A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8A29-9F38-C142-90D4-611B9F0D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CBD6-9C06-DB4F-A3F2-7575B6536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6854-42C0-554C-B49B-873127850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7B46A-C2AF-094D-9952-6F7D0498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5437C-E064-4441-829D-ECEF21EA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E5033-FF13-E248-A63F-2F051A47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04F4-11B8-E140-B89E-3D4CC7F0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1C4E8-F439-A349-88E6-26D896DD4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9D16C-0008-D04C-BF25-9AC6E449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4EC3A-C267-7348-A66A-D040B5CF1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DC699-FBDE-E948-BD77-CB92668FE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8F41A-0E7F-6047-BEC7-EFB8AD5C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36923-B398-4C47-8FC9-4B6B1369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FA9E2-4534-9846-8109-B4F34847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1270-75BB-F64D-A1DD-B25D882B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6CCA4-A404-1540-8FC1-4A9B108B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58314-F91D-D540-BF29-1CC5BE35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F961F-E4E0-2D4D-BDA8-C0C17EC4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9C2E6-595D-7A41-9B71-74D41B7F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8CFF6-643A-6F49-80EE-E299C045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7D8D-F26E-3C4D-8BF9-C32B904D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7CF9-4108-1D43-B767-3CDC5B20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9967-62B2-7F41-9BB8-9F53C685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D6C8D-2AC0-BD45-9229-C72F5F40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B5362-2F0A-6C4A-8018-B4302533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95973-B37D-994C-BBAE-0D1616E1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1A53-BDF6-494C-92EE-68C29162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DBEA-2E60-204A-9FF8-4CC33672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E01C7-3FC2-3546-9BED-DD3F122C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B14CF-C325-CC48-8624-BEE21D0B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07B2-A460-9B49-B9E5-9A4995A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693E4-DD95-444C-840C-E0F09ACD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F2818-1B64-0D49-BB20-64B78D5F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6CA89-04E1-DB49-A509-77663194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C72FF-AAAD-2B4A-BF81-4EDD4610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859F2-9469-BD48-B3FC-4CA78814C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711-B112-2E4C-825E-582B9B2B148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BC64A-5976-8E44-9F44-B0137EA18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9E18-56DB-E849-80AD-AA98CFC3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2439-D229-0E4D-9AFD-F30D868C3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tif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554" y="1368036"/>
            <a:ext cx="10632889" cy="96052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Indicating degrees of possibility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1405" y="3005593"/>
            <a:ext cx="51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00FF"/>
                </a:solidFill>
              </a:rPr>
              <a:t>Using Modal Verbs</a:t>
            </a:r>
            <a:endParaRPr lang="en-US" sz="4400" dirty="0"/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D1A652-6910-7841-83C4-66439D254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0748" y="4891156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05D77-CF67-954C-8818-91473AA16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47" y="4145714"/>
            <a:ext cx="263225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06025-D7A2-2B4A-BDD3-159E41BD7D52}"/>
              </a:ext>
            </a:extLst>
          </p:cNvPr>
          <p:cNvSpPr/>
          <p:nvPr/>
        </p:nvSpPr>
        <p:spPr>
          <a:xfrm>
            <a:off x="1717964" y="1849211"/>
            <a:ext cx="87560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/>
              <a:t>I might become a teacher.</a:t>
            </a:r>
          </a:p>
          <a:p>
            <a:pPr>
              <a:spcAft>
                <a:spcPts val="0"/>
              </a:spcAft>
            </a:pPr>
            <a:endParaRPr lang="en-GB" sz="2800" dirty="0"/>
          </a:p>
          <a:p>
            <a:pPr>
              <a:spcAft>
                <a:spcPts val="0"/>
              </a:spcAft>
            </a:pPr>
            <a:r>
              <a:rPr lang="en-GB" sz="2800" dirty="0"/>
              <a:t>I could learn to play an instrument. </a:t>
            </a:r>
          </a:p>
          <a:p>
            <a:pPr>
              <a:spcAft>
                <a:spcPts val="0"/>
              </a:spcAft>
            </a:pPr>
            <a:endParaRPr lang="en-GB" sz="2800" dirty="0"/>
          </a:p>
          <a:p>
            <a:pPr>
              <a:spcAft>
                <a:spcPts val="0"/>
              </a:spcAft>
            </a:pPr>
            <a:r>
              <a:rPr lang="en-GB" sz="2800" dirty="0"/>
              <a:t>The opportunities available to me may be different in the future. </a:t>
            </a:r>
            <a:endParaRPr lang="en-GB" sz="2800" dirty="0">
              <a:sym typeface="Symbol" pitchFamily="2" charset="2"/>
            </a:endParaRPr>
          </a:p>
          <a:p>
            <a:pPr>
              <a:spcAft>
                <a:spcPts val="0"/>
              </a:spcAft>
            </a:pPr>
            <a:endParaRPr lang="en-GB" sz="2800" dirty="0">
              <a:sym typeface="Symbol" pitchFamily="2" charset="2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ym typeface="Symbol" pitchFamily="2" charset="2"/>
              </a:rPr>
              <a:t>I will choose the things that I do</a:t>
            </a:r>
            <a:r>
              <a:rPr lang="en-GB" sz="3200" dirty="0">
                <a:sym typeface="Symbol" pitchFamily="2" charset="2"/>
              </a:rPr>
              <a:t>.</a:t>
            </a:r>
            <a:r>
              <a:rPr lang="en-GB" sz="3200" dirty="0"/>
              <a:t> </a:t>
            </a:r>
          </a:p>
          <a:p>
            <a:pPr>
              <a:spcAft>
                <a:spcPts val="0"/>
              </a:spcAf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B8D82-6262-0545-A549-95CC91F28372}"/>
              </a:ext>
            </a:extLst>
          </p:cNvPr>
          <p:cNvSpPr txBox="1"/>
          <p:nvPr/>
        </p:nvSpPr>
        <p:spPr>
          <a:xfrm>
            <a:off x="790465" y="648891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We can use modal verbs to help us express how likely something 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4F287-E3BE-A941-B2CD-FA3C337A471B}"/>
              </a:ext>
            </a:extLst>
          </p:cNvPr>
          <p:cNvSpPr txBox="1"/>
          <p:nvPr/>
        </p:nvSpPr>
        <p:spPr>
          <a:xfrm>
            <a:off x="790464" y="5531560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i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 are the modal verbs in these sentences?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58F39EB-9C88-014B-8055-D8A91634B199}"/>
              </a:ext>
            </a:extLst>
          </p:cNvPr>
          <p:cNvCxnSpPr>
            <a:cxnSpLocks/>
          </p:cNvCxnSpPr>
          <p:nvPr/>
        </p:nvCxnSpPr>
        <p:spPr>
          <a:xfrm>
            <a:off x="2022613" y="2308847"/>
            <a:ext cx="720587" cy="0"/>
          </a:xfrm>
          <a:prstGeom prst="straightConnector1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DBEE93-EB92-0947-8358-AC66EE7CF4B7}"/>
              </a:ext>
            </a:extLst>
          </p:cNvPr>
          <p:cNvCxnSpPr>
            <a:cxnSpLocks/>
          </p:cNvCxnSpPr>
          <p:nvPr/>
        </p:nvCxnSpPr>
        <p:spPr>
          <a:xfrm>
            <a:off x="2022612" y="3152622"/>
            <a:ext cx="720587" cy="0"/>
          </a:xfrm>
          <a:prstGeom prst="straightConnector1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839696-BC03-7A45-9C9C-23CEE8473D04}"/>
              </a:ext>
            </a:extLst>
          </p:cNvPr>
          <p:cNvCxnSpPr>
            <a:cxnSpLocks/>
          </p:cNvCxnSpPr>
          <p:nvPr/>
        </p:nvCxnSpPr>
        <p:spPr>
          <a:xfrm>
            <a:off x="6757639" y="4074456"/>
            <a:ext cx="546410" cy="0"/>
          </a:xfrm>
          <a:prstGeom prst="straightConnector1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179835-B22E-F94A-A609-88D4732BD36A}"/>
              </a:ext>
            </a:extLst>
          </p:cNvPr>
          <p:cNvCxnSpPr>
            <a:cxnSpLocks/>
          </p:cNvCxnSpPr>
          <p:nvPr/>
        </p:nvCxnSpPr>
        <p:spPr>
          <a:xfrm>
            <a:off x="2022612" y="5371715"/>
            <a:ext cx="475261" cy="0"/>
          </a:xfrm>
          <a:prstGeom prst="straightConnector1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40266D-809B-DF43-8AF8-E75BEC6EA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9387" y="17786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1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02493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Modal verbs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are placed </a:t>
            </a:r>
            <a:r>
              <a:rPr lang="en-GB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they are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modifying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770" y="2747339"/>
            <a:ext cx="5181600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The opportunities available </a:t>
            </a:r>
            <a:r>
              <a:rPr lang="en-GB" sz="3600" dirty="0">
                <a:solidFill>
                  <a:srgbClr val="0000FF"/>
                </a:solidFill>
              </a:rPr>
              <a:t>may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FF0000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05D77-CF67-954C-8818-91473AA16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556" y="2376922"/>
            <a:ext cx="3782391" cy="2586488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8153C5-1B47-9B41-86F4-2A1162FD1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7629" y="47154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02493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Modal verbs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are placed before the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they are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modifying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D81BE3-5F7A-9943-9737-1EBA360092F7}"/>
              </a:ext>
            </a:extLst>
          </p:cNvPr>
          <p:cNvSpPr/>
          <p:nvPr/>
        </p:nvSpPr>
        <p:spPr>
          <a:xfrm>
            <a:off x="801679" y="2332974"/>
            <a:ext cx="544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ym typeface="Symbol" pitchFamily="2" charset="2"/>
              </a:rPr>
              <a:t>People </a:t>
            </a:r>
            <a:r>
              <a:rPr lang="en-GB" sz="2800" b="1" dirty="0">
                <a:solidFill>
                  <a:srgbClr val="FF0000"/>
                </a:solidFill>
                <a:sym typeface="Symbol" pitchFamily="2" charset="2"/>
              </a:rPr>
              <a:t>learn</a:t>
            </a:r>
            <a:r>
              <a:rPr lang="en-GB" sz="2800" dirty="0">
                <a:sym typeface="Symbol" pitchFamily="2" charset="2"/>
              </a:rPr>
              <a:t> throughout their lives.</a:t>
            </a:r>
            <a:r>
              <a:rPr lang="en-GB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35370-9512-EA45-A5FA-03CA429ADB21}"/>
              </a:ext>
            </a:extLst>
          </p:cNvPr>
          <p:cNvSpPr txBox="1"/>
          <p:nvPr/>
        </p:nvSpPr>
        <p:spPr>
          <a:xfrm>
            <a:off x="801679" y="3700340"/>
            <a:ext cx="600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Add the modal verb ‘should’ to this sentence.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01ABB-F23F-014A-95A5-9594A1A98285}"/>
              </a:ext>
            </a:extLst>
          </p:cNvPr>
          <p:cNvSpPr/>
          <p:nvPr/>
        </p:nvSpPr>
        <p:spPr>
          <a:xfrm>
            <a:off x="790465" y="4940273"/>
            <a:ext cx="652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ym typeface="Symbol" pitchFamily="2" charset="2"/>
              </a:rPr>
              <a:t>People </a:t>
            </a:r>
            <a:r>
              <a:rPr lang="en-GB" sz="2800" b="1" dirty="0">
                <a:solidFill>
                  <a:srgbClr val="0432FF"/>
                </a:solidFill>
                <a:sym typeface="Symbol" pitchFamily="2" charset="2"/>
              </a:rPr>
              <a:t>should</a:t>
            </a:r>
            <a:r>
              <a:rPr lang="en-GB" sz="2800" dirty="0">
                <a:sym typeface="Symbol" pitchFamily="2" charset="2"/>
              </a:rPr>
              <a:t> </a:t>
            </a:r>
            <a:r>
              <a:rPr lang="en-GB" sz="2800" b="1" dirty="0">
                <a:solidFill>
                  <a:srgbClr val="FF0000"/>
                </a:solidFill>
                <a:sym typeface="Symbol" pitchFamily="2" charset="2"/>
              </a:rPr>
              <a:t>learn</a:t>
            </a:r>
            <a:r>
              <a:rPr lang="en-GB" sz="2800" dirty="0">
                <a:sym typeface="Symbol" pitchFamily="2" charset="2"/>
              </a:rPr>
              <a:t> throughout their lives.</a:t>
            </a:r>
            <a:r>
              <a:rPr lang="en-GB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57903-CC72-1D43-8F15-BE4B592A0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875" y="2303016"/>
            <a:ext cx="4212177" cy="2513719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5FF0355-DD3E-9348-9C65-3C66F719C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8283" y="51601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00CC00"/>
                </a:solidFill>
              </a:rPr>
              <a:t>Certainty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1809" y="1761727"/>
            <a:ext cx="730045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play </a:t>
            </a:r>
            <a:r>
              <a:rPr lang="en-GB" sz="2800" dirty="0"/>
              <a:t>for Manchester United.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play </a:t>
            </a:r>
            <a:r>
              <a:rPr lang="en-GB" sz="2800" dirty="0"/>
              <a:t>professionally.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will </a:t>
            </a:r>
            <a:r>
              <a:rPr lang="en-GB" sz="2800" b="1" dirty="0">
                <a:solidFill>
                  <a:srgbClr val="FF0000"/>
                </a:solidFill>
              </a:rPr>
              <a:t>play </a:t>
            </a:r>
            <a:r>
              <a:rPr lang="en-GB" sz="2800" dirty="0"/>
              <a:t>the best I can always.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10" y="4938538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is most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29528" y="3180140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4DDE8-900A-964E-B482-7B46F1110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705" y="1998974"/>
            <a:ext cx="3121214" cy="2006495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017D03-AB07-ED48-B5BA-A8B7737D6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9511" y="4612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5269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Using Modal Verbs </a:t>
            </a:r>
            <a:r>
              <a:rPr lang="en-GB" sz="3600" b="1" dirty="0">
                <a:solidFill>
                  <a:srgbClr val="FF9300"/>
                </a:solidFill>
              </a:rPr>
              <a:t>negatively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5111" y="2149353"/>
            <a:ext cx="730045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might not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live </a:t>
            </a:r>
            <a:r>
              <a:rPr lang="en-GB" sz="2800" dirty="0"/>
              <a:t>in this city.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</a:t>
            </a:r>
            <a:r>
              <a:rPr lang="en-GB" sz="2800" dirty="0">
                <a:solidFill>
                  <a:srgbClr val="0000FF"/>
                </a:solidFill>
              </a:rPr>
              <a:t> cannot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live </a:t>
            </a:r>
            <a:r>
              <a:rPr lang="en-GB" sz="2800" dirty="0"/>
              <a:t>in this city.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</a:t>
            </a:r>
            <a:r>
              <a:rPr lang="en-GB" sz="2800" dirty="0">
                <a:solidFill>
                  <a:srgbClr val="0000FF"/>
                </a:solidFill>
              </a:rPr>
              <a:t> will not </a:t>
            </a:r>
            <a:r>
              <a:rPr lang="en-GB" sz="2800" b="1" dirty="0">
                <a:solidFill>
                  <a:srgbClr val="FF0000"/>
                </a:solidFill>
              </a:rPr>
              <a:t>live </a:t>
            </a:r>
            <a:r>
              <a:rPr lang="en-GB" sz="2800" dirty="0"/>
              <a:t>in this city.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may not </a:t>
            </a:r>
            <a:r>
              <a:rPr lang="en-GB" sz="2800" b="1" dirty="0">
                <a:solidFill>
                  <a:srgbClr val="FF0000"/>
                </a:solidFill>
              </a:rPr>
              <a:t>live </a:t>
            </a:r>
            <a:r>
              <a:rPr lang="en-GB" sz="2800" dirty="0"/>
              <a:t>in this city.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2FC9A-2C18-5E47-B9F6-1AE39AE89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00" y="2052288"/>
            <a:ext cx="3568067" cy="2676051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F926F1-3E3F-FA49-A86D-047CF4629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9795" y="48625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213</Words>
  <Application>Microsoft Office PowerPoint</Application>
  <PresentationFormat>Widescreen</PresentationFormat>
  <Paragraphs>41</Paragraphs>
  <Slides>7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 2</vt:lpstr>
      <vt:lpstr>Office Theme</vt:lpstr>
      <vt:lpstr>1_Office Theme</vt:lpstr>
      <vt:lpstr>Indicating degrees of possibility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Indicating degrees of possibility</dc:title>
  <dc:creator>Jonathan Gower</dc:creator>
  <cp:lastModifiedBy>HP</cp:lastModifiedBy>
  <cp:revision>24</cp:revision>
  <dcterms:created xsi:type="dcterms:W3CDTF">2019-01-04T19:56:27Z</dcterms:created>
  <dcterms:modified xsi:type="dcterms:W3CDTF">2020-04-15T10:53:34Z</dcterms:modified>
</cp:coreProperties>
</file>