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9"/>
  </p:notesMasterIdLst>
  <p:sldIdLst>
    <p:sldId id="274" r:id="rId2"/>
    <p:sldId id="275" r:id="rId3"/>
    <p:sldId id="277" r:id="rId4"/>
    <p:sldId id="261" r:id="rId5"/>
    <p:sldId id="256" r:id="rId6"/>
    <p:sldId id="265" r:id="rId7"/>
    <p:sldId id="266" r:id="rId8"/>
    <p:sldId id="267" r:id="rId9"/>
    <p:sldId id="259" r:id="rId10"/>
    <p:sldId id="270" r:id="rId11"/>
    <p:sldId id="273" r:id="rId12"/>
    <p:sldId id="268" r:id="rId13"/>
    <p:sldId id="272" r:id="rId14"/>
    <p:sldId id="262" r:id="rId15"/>
    <p:sldId id="278" r:id="rId16"/>
    <p:sldId id="279" r:id="rId17"/>
    <p:sldId id="263" r:id="rId18"/>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Comic Sans MS" panose="030F0702030302020204" pitchFamily="66" charset="0"/>
      <p:regular r:id="rId24"/>
      <p:bold r:id="rId25"/>
      <p:italic r:id="rId26"/>
      <p:boldItalic r:id="rId27"/>
    </p:embeddedFont>
    <p:embeddedFont>
      <p:font typeface="Roboto" panose="020B0604020202020204" charset="0"/>
      <p:regular r:id="rId28"/>
      <p:bold r:id="rId29"/>
      <p:italic r:id="rId30"/>
      <p:boldItalic r:id="rId31"/>
    </p:embeddedFont>
    <p:embeddedFont>
      <p:font typeface="Roboto Black" panose="020B0604020202020204" charset="0"/>
      <p:bold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d3gBaZpdUd90JJf9SGGCu+Rg+1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BF4DFF-72F8-425C-84C1-588916F6E571}">
  <a:tblStyle styleId="{7EBF4DFF-72F8-425C-84C1-588916F6E571}" styleName="Table_0">
    <a:wholeTbl>
      <a:tcTxStyle b="off" i="off">
        <a:font>
          <a:latin typeface="Roboto"/>
          <a:ea typeface="Roboto"/>
          <a:cs typeface="Roboto"/>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DE7"/>
          </a:solidFill>
        </a:fill>
      </a:tcStyle>
    </a:wholeTbl>
    <a:band1H>
      <a:tcTxStyle/>
      <a:tcStyle>
        <a:tcBdr/>
        <a:fill>
          <a:solidFill>
            <a:srgbClr val="FADACB"/>
          </a:solidFill>
        </a:fill>
      </a:tcStyle>
    </a:band1H>
    <a:band2H>
      <a:tcTxStyle/>
      <a:tcStyle>
        <a:tcBdr/>
      </a:tcStyle>
    </a:band2H>
    <a:band1V>
      <a:tcTxStyle/>
      <a:tcStyle>
        <a:tcBdr/>
        <a:fill>
          <a:solidFill>
            <a:srgbClr val="FADACB"/>
          </a:solidFill>
        </a:fill>
      </a:tcStyle>
    </a:band1V>
    <a:band2V>
      <a:tcTxStyle/>
      <a:tcStyle>
        <a:tcBdr/>
      </a:tcStyle>
    </a:band2V>
    <a:lastCol>
      <a:tcTxStyle b="on" i="off">
        <a:font>
          <a:latin typeface="Roboto"/>
          <a:ea typeface="Roboto"/>
          <a:cs typeface="Roboto"/>
        </a:font>
        <a:schemeClr val="lt1"/>
      </a:tcTxStyle>
      <a:tcStyle>
        <a:tcBdr/>
        <a:fill>
          <a:solidFill>
            <a:schemeClr val="accent1"/>
          </a:solidFill>
        </a:fill>
      </a:tcStyle>
    </a:lastCol>
    <a:firstCol>
      <a:tcTxStyle b="on" i="off">
        <a:font>
          <a:latin typeface="Roboto"/>
          <a:ea typeface="Roboto"/>
          <a:cs typeface="Roboto"/>
        </a:font>
        <a:schemeClr val="lt1"/>
      </a:tcTxStyle>
      <a:tcStyle>
        <a:tcBdr/>
        <a:fill>
          <a:solidFill>
            <a:schemeClr val="accent1"/>
          </a:solidFill>
        </a:fill>
      </a:tcStyle>
    </a:firstCol>
    <a:lastRow>
      <a:tcTxStyle b="on" i="off">
        <a:font>
          <a:latin typeface="Roboto"/>
          <a:ea typeface="Roboto"/>
          <a:cs typeface="Roboto"/>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Roboto"/>
          <a:ea typeface="Roboto"/>
          <a:cs typeface="Roboto"/>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D289ECE-7982-4765-BEC7-565CE11D96C0}" styleName="Table_1">
    <a:wholeTbl>
      <a:tcTxStyle b="off" i="off">
        <a:font>
          <a:latin typeface="Roboto"/>
          <a:ea typeface="Roboto"/>
          <a:cs typeface="Roboto"/>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7E8EF"/>
          </a:solidFill>
        </a:fill>
      </a:tcStyle>
    </a:band1H>
    <a:band2H>
      <a:tcTxStyle/>
      <a:tcStyle>
        <a:tcBdr/>
      </a:tcStyle>
    </a:band2H>
    <a:band1V>
      <a:tcTxStyle/>
      <a:tcStyle>
        <a:tcBdr/>
        <a:fill>
          <a:solidFill>
            <a:srgbClr val="E7E8EF"/>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Roboto"/>
          <a:ea typeface="Roboto"/>
          <a:cs typeface="Roboto"/>
        </a:font>
        <a:schemeClr val="lt1"/>
      </a:tcTxStyle>
      <a:tcStyle>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3918" autoAdjust="0"/>
  </p:normalViewPr>
  <p:slideViewPr>
    <p:cSldViewPr snapToGrid="0">
      <p:cViewPr varScale="1">
        <p:scale>
          <a:sx n="63" d="100"/>
          <a:sy n="63" d="100"/>
        </p:scale>
        <p:origin x="1340" y="64"/>
      </p:cViewPr>
      <p:guideLst>
        <p:guide orient="horz" pos="2183"/>
        <p:guide pos="2880"/>
        <p:guide pos="340"/>
        <p:guide orient="horz" pos="3974"/>
        <p:guide pos="5420"/>
        <p:guide orient="horz" pos="346"/>
        <p:guide pos="476"/>
        <p:guide orient="horz" pos="482"/>
        <p:guide orient="horz" pos="3838"/>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 name="Google Shape;28;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694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770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88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367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1161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78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59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28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3"/>
        <p:cNvGrpSpPr/>
        <p:nvPr/>
      </p:nvGrpSpPr>
      <p:grpSpPr>
        <a:xfrm>
          <a:off x="0" y="0"/>
          <a:ext cx="0" cy="0"/>
          <a:chOff x="0" y="0"/>
          <a:chExt cx="0" cy="0"/>
        </a:xfrm>
      </p:grpSpPr>
      <p:sp>
        <p:nvSpPr>
          <p:cNvPr id="14" name="Google Shape;14;p11"/>
          <p:cNvSpPr/>
          <p:nvPr/>
        </p:nvSpPr>
        <p:spPr>
          <a:xfrm>
            <a:off x="-6" y="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pic>
        <p:nvPicPr>
          <p:cNvPr id="15" name="Google Shape;15;p11"/>
          <p:cNvPicPr preferRelativeResize="0"/>
          <p:nvPr/>
        </p:nvPicPr>
        <p:blipFill rotWithShape="1">
          <a:blip r:embed="rId2">
            <a:alphaModFix/>
          </a:blip>
          <a:srcRect/>
          <a:stretch/>
        </p:blipFill>
        <p:spPr>
          <a:xfrm>
            <a:off x="0" y="0"/>
            <a:ext cx="9144000" cy="334380"/>
          </a:xfrm>
          <a:prstGeom prst="rect">
            <a:avLst/>
          </a:prstGeom>
          <a:noFill/>
          <a:ln>
            <a:noFill/>
          </a:ln>
        </p:spPr>
      </p:pic>
      <p:pic>
        <p:nvPicPr>
          <p:cNvPr id="16" name="Google Shape;16;p11"/>
          <p:cNvPicPr preferRelativeResize="0"/>
          <p:nvPr/>
        </p:nvPicPr>
        <p:blipFill rotWithShape="1">
          <a:blip r:embed="rId3">
            <a:alphaModFix/>
          </a:blip>
          <a:srcRect/>
          <a:stretch/>
        </p:blipFill>
        <p:spPr>
          <a:xfrm>
            <a:off x="0" y="6768865"/>
            <a:ext cx="9144000" cy="107173"/>
          </a:xfrm>
          <a:prstGeom prst="rect">
            <a:avLst/>
          </a:prstGeom>
          <a:solidFill>
            <a:srgbClr val="29294D"/>
          </a:solid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24"/>
        <p:cNvGrpSpPr/>
        <p:nvPr/>
      </p:nvGrpSpPr>
      <p:grpSpPr>
        <a:xfrm>
          <a:off x="0" y="0"/>
          <a:ext cx="0" cy="0"/>
          <a:chOff x="0" y="0"/>
          <a:chExt cx="0" cy="0"/>
        </a:xfrm>
      </p:grpSpPr>
      <p:pic>
        <p:nvPicPr>
          <p:cNvPr id="25" name="Google Shape;25;p13"/>
          <p:cNvPicPr preferRelativeResize="0"/>
          <p:nvPr/>
        </p:nvPicPr>
        <p:blipFill rotWithShape="1">
          <a:blip r:embed="rId2">
            <a:alphaModFix/>
          </a:blip>
          <a:srcRect/>
          <a:stretch/>
        </p:blipFill>
        <p:spPr>
          <a:xfrm>
            <a:off x="8522767" y="6196125"/>
            <a:ext cx="576495" cy="58071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FDDB-070E-467C-8813-DF0753EA08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D8E2C9-1A68-44DA-AE91-80CDEFFDE5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E38C998-AA54-467B-8AEC-D73713678C3D}"/>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A05BE8BD-4694-4A00-8F83-562B613D50E7}"/>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11AFCC54-8865-4D73-8FA4-E4D45C64CE7E}"/>
              </a:ext>
            </a:extLst>
          </p:cNvPr>
          <p:cNvSpPr>
            <a:spLocks noGrp="1" noChangeArrowheads="1"/>
          </p:cNvSpPr>
          <p:nvPr>
            <p:ph type="sldNum" sz="quarter" idx="12"/>
          </p:nvPr>
        </p:nvSpPr>
        <p:spPr>
          <a:ln/>
        </p:spPr>
        <p:txBody>
          <a:bodyPr/>
          <a:lstStyle>
            <a:lvl1pPr>
              <a:defRPr/>
            </a:lvl1pPr>
          </a:lstStyle>
          <a:p>
            <a:pPr>
              <a:defRPr/>
            </a:pPr>
            <a:fld id="{B78E2E74-CA69-4F28-8371-43B84BF6584F}" type="slidenum">
              <a:rPr lang="en-GB" altLang="en-US"/>
              <a:pPr>
                <a:defRPr/>
              </a:pPr>
              <a:t>‹#›</a:t>
            </a:fld>
            <a:endParaRPr lang="en-GB" altLang="en-US"/>
          </a:p>
        </p:txBody>
      </p:sp>
    </p:spTree>
    <p:extLst>
      <p:ext uri="{BB962C8B-B14F-4D97-AF65-F5344CB8AC3E}">
        <p14:creationId xmlns:p14="http://schemas.microsoft.com/office/powerpoint/2010/main" val="39709415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Shape 9"/>
        <p:cNvGrpSpPr/>
        <p:nvPr/>
      </p:nvGrpSpPr>
      <p:grpSpPr>
        <a:xfrm>
          <a:off x="0" y="0"/>
          <a:ext cx="0" cy="0"/>
          <a:chOff x="0" y="0"/>
          <a:chExt cx="0" cy="0"/>
        </a:xfrm>
      </p:grpSpPr>
      <p:sp>
        <p:nvSpPr>
          <p:cNvPr id="10" name="Google Shape;10;p9"/>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Roboto"/>
              <a:buNone/>
              <a:defRPr sz="4000" b="1" i="0" u="none" strike="noStrike" cap="none">
                <a:solidFill>
                  <a:srgbClr val="1C1C1C"/>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Roboto"/>
                <a:ea typeface="Roboto"/>
                <a:cs typeface="Roboto"/>
                <a:sym typeface="Roboto"/>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Roboto"/>
                <a:ea typeface="Roboto"/>
                <a:cs typeface="Roboto"/>
                <a:sym typeface="Roboto"/>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Roboto"/>
                <a:ea typeface="Roboto"/>
                <a:cs typeface="Roboto"/>
                <a:sym typeface="Roboto"/>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Roboto"/>
                <a:ea typeface="Roboto"/>
                <a:cs typeface="Roboto"/>
                <a:sym typeface="Roboto"/>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slide" Target="slide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slide" Target="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image" Target="../media/image6.png"/><Relationship Id="rId16"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slide" Target="slide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slide" Target="slide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slide" Target="slide6.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slide" Target="slide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Welcome to class 2 – Class 2 Blog">
            <a:extLst>
              <a:ext uri="{FF2B5EF4-FFF2-40B4-BE49-F238E27FC236}">
                <a16:creationId xmlns:a16="http://schemas.microsoft.com/office/drawing/2014/main" id="{264A4383-9795-45FD-91FB-A267BF43A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49" y="720090"/>
            <a:ext cx="72009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a16="http://schemas.microsoft.com/office/drawing/2014/main" id="{AB8A7EFA-F7C5-44BF-BE0B-451E2A0E4DE5}"/>
              </a:ext>
            </a:extLst>
          </p:cNvPr>
          <p:cNvSpPr txBox="1">
            <a:spLocks noChangeArrowheads="1"/>
          </p:cNvSpPr>
          <p:nvPr/>
        </p:nvSpPr>
        <p:spPr bwMode="auto">
          <a:xfrm>
            <a:off x="1547812" y="4437112"/>
            <a:ext cx="60483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4000" b="1" dirty="0">
                <a:latin typeface="Roboto" panose="020B0604020202020204" charset="0"/>
                <a:ea typeface="Roboto" panose="020B0604020202020204" charset="0"/>
              </a:rPr>
              <a:t>Parent Information </a:t>
            </a:r>
          </a:p>
          <a:p>
            <a:pPr algn="ctr" eaLnBrk="1" hangingPunct="1">
              <a:spcBef>
                <a:spcPct val="50000"/>
              </a:spcBef>
            </a:pPr>
            <a:r>
              <a:rPr lang="en-GB" altLang="en-US" sz="4000" b="1" dirty="0">
                <a:latin typeface="Roboto" panose="020B0604020202020204" charset="0"/>
                <a:ea typeface="Roboto" panose="020B0604020202020204" charset="0"/>
              </a:rPr>
              <a:t>2022</a:t>
            </a:r>
          </a:p>
        </p:txBody>
      </p:sp>
    </p:spTree>
    <p:extLst>
      <p:ext uri="{BB962C8B-B14F-4D97-AF65-F5344CB8AC3E}">
        <p14:creationId xmlns:p14="http://schemas.microsoft.com/office/powerpoint/2010/main" val="340013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What happens with the results?</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2" name="Google Shape;62;p4"/>
          <p:cNvSpPr txBox="1"/>
          <p:nvPr/>
        </p:nvSpPr>
        <p:spPr>
          <a:xfrm>
            <a:off x="299405" y="1739383"/>
            <a:ext cx="8539794" cy="2652210"/>
          </a:xfrm>
          <a:prstGeom prst="rect">
            <a:avLst/>
          </a:prstGeom>
          <a:solidFill>
            <a:srgbClr val="FDE7CF"/>
          </a:solidFill>
          <a:ln>
            <a:noFill/>
          </a:ln>
        </p:spPr>
        <p:txBody>
          <a:bodyPr spcFirstLastPara="1" wrap="square" lIns="216000" tIns="216000" rIns="216000" bIns="216000" anchor="t" anchorCtr="0">
            <a:spAutoFit/>
          </a:bodyPr>
          <a:lstStyle/>
          <a:p>
            <a:pPr marL="285750" lvl="0" indent="-285750" algn="just">
              <a:buFont typeface="Arial" panose="020B0604020202020204" pitchFamily="34" charset="0"/>
              <a:buChar char="•"/>
            </a:pPr>
            <a:r>
              <a:rPr lang="en-GB" sz="1600" dirty="0">
                <a:solidFill>
                  <a:schemeClr val="dk1"/>
                </a:solidFill>
                <a:latin typeface="Roboto"/>
                <a:ea typeface="Roboto"/>
                <a:cs typeface="Roboto"/>
                <a:sym typeface="Roboto"/>
              </a:rPr>
              <a:t>We will not tell the children they are being tested or call them tests. </a:t>
            </a:r>
          </a:p>
          <a:p>
            <a:pPr marL="285750" lvl="0" indent="-285750" algn="just">
              <a:buFont typeface="Arial" panose="020B0604020202020204" pitchFamily="34" charset="0"/>
              <a:buChar char="•"/>
            </a:pPr>
            <a:r>
              <a:rPr lang="en-GB" sz="1600" dirty="0">
                <a:solidFill>
                  <a:schemeClr val="dk1"/>
                </a:solidFill>
                <a:latin typeface="Roboto"/>
                <a:ea typeface="Roboto"/>
                <a:cs typeface="Roboto"/>
                <a:sym typeface="Roboto"/>
              </a:rPr>
              <a:t>The children will work on the assessments in their own classroom in smaller groups to allow them to space out.</a:t>
            </a:r>
          </a:p>
          <a:p>
            <a:pPr lvl="0" algn="just"/>
            <a:r>
              <a:rPr lang="en-GB" sz="1600" dirty="0">
                <a:solidFill>
                  <a:schemeClr val="dk1"/>
                </a:solidFill>
                <a:latin typeface="Roboto"/>
                <a:ea typeface="Roboto"/>
                <a:cs typeface="Roboto"/>
                <a:sym typeface="Roboto"/>
              </a:rPr>
              <a:t> </a:t>
            </a:r>
          </a:p>
          <a:p>
            <a:pPr marL="285750" lvl="0" indent="-285750" algn="just">
              <a:buFont typeface="Arial" panose="020B0604020202020204" pitchFamily="34" charset="0"/>
              <a:buChar char="•"/>
            </a:pPr>
            <a:r>
              <a:rPr lang="en-GB" sz="1600" dirty="0">
                <a:solidFill>
                  <a:schemeClr val="dk1"/>
                </a:solidFill>
                <a:latin typeface="Roboto"/>
                <a:ea typeface="Roboto"/>
                <a:cs typeface="Roboto"/>
                <a:sym typeface="Roboto"/>
              </a:rPr>
              <a:t>The assessments will be timetabled across the weeks to prevent the children feeling overwhelmed. To them, it will be like a usual English or maths lesson. </a:t>
            </a:r>
          </a:p>
          <a:p>
            <a:pPr marL="285750" lvl="0" indent="-285750" algn="just">
              <a:buFont typeface="Arial" panose="020B0604020202020204" pitchFamily="34" charset="0"/>
              <a:buChar char="•"/>
            </a:pPr>
            <a:r>
              <a:rPr lang="en-GB" sz="1600" dirty="0">
                <a:solidFill>
                  <a:schemeClr val="dk1"/>
                </a:solidFill>
                <a:latin typeface="Roboto"/>
                <a:ea typeface="Roboto"/>
                <a:cs typeface="Roboto"/>
                <a:sym typeface="Roboto"/>
              </a:rPr>
              <a:t>There is no writing test. The teachers will make a judgement using the children’s writing over the course of year 2</a:t>
            </a:r>
          </a:p>
          <a:p>
            <a:pPr lvl="0" algn="just"/>
            <a:endParaRPr lang="en-GB" sz="1600" dirty="0">
              <a:solidFill>
                <a:schemeClr val="dk1"/>
              </a:solidFill>
              <a:latin typeface="Roboto"/>
              <a:ea typeface="Roboto"/>
              <a:cs typeface="Roboto"/>
              <a:sym typeface="Roboto"/>
            </a:endParaRPr>
          </a:p>
        </p:txBody>
      </p:sp>
      <p:sp>
        <p:nvSpPr>
          <p:cNvPr id="63" name="Google Shape;63;p4"/>
          <p:cNvSpPr txBox="1"/>
          <p:nvPr/>
        </p:nvSpPr>
        <p:spPr>
          <a:xfrm>
            <a:off x="450559" y="1233016"/>
            <a:ext cx="8237486" cy="3469393"/>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08000" tIns="72000" rIns="108000" bIns="72000" anchor="t" anchorCtr="0">
            <a:spAutoFit/>
          </a:bodyPr>
          <a:lstStyle/>
          <a:p>
            <a:pPr marL="285750" lvl="0" indent="-285750">
              <a:buFont typeface="Arial" panose="020B0604020202020204" pitchFamily="34" charset="0"/>
              <a:buChar char="•"/>
            </a:pPr>
            <a:r>
              <a:rPr lang="en-GB" sz="1800" dirty="0">
                <a:solidFill>
                  <a:schemeClr val="dk1"/>
                </a:solidFill>
                <a:latin typeface="Roboto"/>
                <a:ea typeface="Roboto"/>
                <a:cs typeface="Roboto"/>
                <a:sym typeface="Roboto"/>
              </a:rPr>
              <a:t>Test results are not routinely shared with parents or published; they inform overall teacher assessments. </a:t>
            </a:r>
          </a:p>
          <a:p>
            <a:pPr marL="285750" lvl="0" indent="-285750">
              <a:buFont typeface="Arial" panose="020B0604020202020204" pitchFamily="34" charset="0"/>
              <a:buChar char="•"/>
            </a:pPr>
            <a:endParaRPr lang="en-GB" sz="1800" dirty="0">
              <a:solidFill>
                <a:schemeClr val="dk1"/>
              </a:solidFill>
              <a:latin typeface="Roboto"/>
              <a:ea typeface="Roboto"/>
              <a:cs typeface="Roboto"/>
              <a:sym typeface="Roboto"/>
            </a:endParaRPr>
          </a:p>
          <a:p>
            <a:pPr marL="285750" lvl="0" indent="-285750">
              <a:buFont typeface="Arial" panose="020B0604020202020204" pitchFamily="34" charset="0"/>
              <a:buChar char="•"/>
            </a:pPr>
            <a:r>
              <a:rPr lang="en-GB" sz="1800" dirty="0">
                <a:solidFill>
                  <a:schemeClr val="dk1"/>
                </a:solidFill>
                <a:latin typeface="Roboto"/>
                <a:ea typeface="Roboto"/>
                <a:cs typeface="Roboto"/>
                <a:sym typeface="Roboto"/>
              </a:rPr>
              <a:t>Unlike year 6 test results, year 2 results are not a definitive judgement. Teacher assessment can include all the work a child has done in key stage one and the test result merely supports this judgement. </a:t>
            </a:r>
          </a:p>
          <a:p>
            <a:pPr marL="285750" lvl="0" indent="-285750">
              <a:buFont typeface="Arial" panose="020B0604020202020204" pitchFamily="34" charset="0"/>
              <a:buChar char="•"/>
            </a:pPr>
            <a:endParaRPr lang="en-GB" sz="1800" dirty="0">
              <a:solidFill>
                <a:schemeClr val="dk1"/>
              </a:solidFill>
              <a:latin typeface="Roboto"/>
              <a:ea typeface="Roboto"/>
              <a:cs typeface="Roboto"/>
              <a:sym typeface="Roboto"/>
            </a:endParaRPr>
          </a:p>
          <a:p>
            <a:pPr marL="285750" lvl="0" indent="-285750">
              <a:buFont typeface="Arial" panose="020B0604020202020204" pitchFamily="34" charset="0"/>
              <a:buChar char="•"/>
            </a:pPr>
            <a:r>
              <a:rPr lang="en-GB" sz="1800" dirty="0">
                <a:solidFill>
                  <a:schemeClr val="dk1"/>
                </a:solidFill>
                <a:latin typeface="Roboto"/>
                <a:ea typeface="Roboto"/>
                <a:cs typeface="Roboto"/>
                <a:sym typeface="Roboto"/>
              </a:rPr>
              <a:t>The school will report all the teacher assessments to the local authority by the end of June 2022; we do not need to report individual test scores. </a:t>
            </a:r>
          </a:p>
          <a:p>
            <a:pPr marL="285750" lvl="0" indent="-285750">
              <a:buFont typeface="Arial" panose="020B0604020202020204" pitchFamily="34" charset="0"/>
              <a:buChar char="•"/>
            </a:pPr>
            <a:endParaRPr lang="en-GB" sz="1800" dirty="0">
              <a:solidFill>
                <a:schemeClr val="dk1"/>
              </a:solidFill>
              <a:latin typeface="Roboto"/>
              <a:ea typeface="Roboto"/>
              <a:cs typeface="Roboto"/>
              <a:sym typeface="Roboto"/>
            </a:endParaRPr>
          </a:p>
          <a:p>
            <a:pPr marL="285750" indent="-285750">
              <a:buFont typeface="Arial" panose="020B0604020202020204" pitchFamily="34" charset="0"/>
              <a:buChar char="•"/>
            </a:pPr>
            <a:r>
              <a:rPr lang="en-GB" sz="1800" dirty="0">
                <a:solidFill>
                  <a:schemeClr val="dk1"/>
                </a:solidFill>
                <a:latin typeface="Roboto"/>
                <a:ea typeface="Roboto"/>
                <a:cs typeface="Roboto"/>
                <a:sym typeface="Roboto"/>
              </a:rPr>
              <a:t>Teacher assessments of pupil attainment will be shared with parents </a:t>
            </a:r>
            <a:r>
              <a:rPr lang="en-GB" sz="1800" dirty="0">
                <a:solidFill>
                  <a:schemeClr val="tx1"/>
                </a:solidFill>
                <a:latin typeface="Roboto"/>
                <a:ea typeface="Roboto"/>
                <a:cs typeface="Roboto"/>
                <a:sym typeface="Roboto"/>
              </a:rPr>
              <a:t>in the end of year reports.</a:t>
            </a:r>
          </a:p>
        </p:txBody>
      </p:sp>
      <p:pic>
        <p:nvPicPr>
          <p:cNvPr id="6" name="Picture 5">
            <a:extLst>
              <a:ext uri="{FF2B5EF4-FFF2-40B4-BE49-F238E27FC236}">
                <a16:creationId xmlns:a16="http://schemas.microsoft.com/office/drawing/2014/main" id="{B98DAD17-307C-4637-8C67-77CA8A65F80B}"/>
              </a:ext>
            </a:extLst>
          </p:cNvPr>
          <p:cNvPicPr>
            <a:picLocks noChangeAspect="1"/>
          </p:cNvPicPr>
          <p:nvPr/>
        </p:nvPicPr>
        <p:blipFill>
          <a:blip r:embed="rId6"/>
          <a:stretch>
            <a:fillRect/>
          </a:stretch>
        </p:blipFill>
        <p:spPr>
          <a:xfrm>
            <a:off x="5394960" y="4459687"/>
            <a:ext cx="3099855" cy="2066570"/>
          </a:xfrm>
          <a:prstGeom prst="rect">
            <a:avLst/>
          </a:prstGeom>
        </p:spPr>
      </p:pic>
    </p:spTree>
    <p:extLst>
      <p:ext uri="{BB962C8B-B14F-4D97-AF65-F5344CB8AC3E}">
        <p14:creationId xmlns:p14="http://schemas.microsoft.com/office/powerpoint/2010/main" val="1382903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childTnLst>
                                </p:cTn>
                              </p:par>
                              <p:par>
                                <p:cTn id="19" presetID="10" presetClass="entr" presetSubtype="0" fill="hold" nodeType="withEffect">
                                  <p:stCondLst>
                                    <p:cond delay="1000"/>
                                  </p:stCondLst>
                                  <p:childTnLst>
                                    <p:set>
                                      <p:cBhvr>
                                        <p:cTn id="20" dur="1" fill="hold">
                                          <p:stCondLst>
                                            <p:cond delay="0"/>
                                          </p:stCondLst>
                                        </p:cTn>
                                        <p:tgtEl>
                                          <p:spTgt spid="62">
                                            <p:txEl>
                                              <p:pRg st="0" end="0"/>
                                            </p:txEl>
                                          </p:spTgt>
                                        </p:tgtEl>
                                        <p:attrNameLst>
                                          <p:attrName>style.visibility</p:attrName>
                                        </p:attrNameLst>
                                      </p:cBhvr>
                                      <p:to>
                                        <p:strVal val="visible"/>
                                      </p:to>
                                    </p:set>
                                    <p:animEffect transition="in" filter="fade">
                                      <p:cBhvr>
                                        <p:cTn id="21" dur="500"/>
                                        <p:tgtEl>
                                          <p:spTgt spid="62">
                                            <p:txEl>
                                              <p:pRg st="0" end="0"/>
                                            </p:txEl>
                                          </p:spTgt>
                                        </p:tgtEl>
                                      </p:cBhvr>
                                    </p:animEffect>
                                  </p:childTnLst>
                                </p:cTn>
                              </p:par>
                              <p:par>
                                <p:cTn id="22" presetID="10" presetClass="entr" presetSubtype="0" fill="hold" nodeType="withEffect">
                                  <p:stCondLst>
                                    <p:cond delay="1000"/>
                                  </p:stCondLst>
                                  <p:childTnLst>
                                    <p:set>
                                      <p:cBhvr>
                                        <p:cTn id="23" dur="1" fill="hold">
                                          <p:stCondLst>
                                            <p:cond delay="0"/>
                                          </p:stCondLst>
                                        </p:cTn>
                                        <p:tgtEl>
                                          <p:spTgt spid="62">
                                            <p:txEl>
                                              <p:pRg st="1" end="1"/>
                                            </p:txEl>
                                          </p:spTgt>
                                        </p:tgtEl>
                                        <p:attrNameLst>
                                          <p:attrName>style.visibility</p:attrName>
                                        </p:attrNameLst>
                                      </p:cBhvr>
                                      <p:to>
                                        <p:strVal val="visible"/>
                                      </p:to>
                                    </p:set>
                                    <p:animEffect transition="in" filter="fade">
                                      <p:cBhvr>
                                        <p:cTn id="24" dur="500"/>
                                        <p:tgtEl>
                                          <p:spTgt spid="62">
                                            <p:txEl>
                                              <p:pRg st="1" end="1"/>
                                            </p:txEl>
                                          </p:spTgt>
                                        </p:tgtEl>
                                      </p:cBhvr>
                                    </p:animEffect>
                                  </p:childTnLst>
                                </p:cTn>
                              </p:par>
                              <p:par>
                                <p:cTn id="25" presetID="10" presetClass="entr" presetSubtype="0" fill="hold" nodeType="withEffect">
                                  <p:stCondLst>
                                    <p:cond delay="1000"/>
                                  </p:stCondLst>
                                  <p:childTnLst>
                                    <p:set>
                                      <p:cBhvr>
                                        <p:cTn id="26" dur="1" fill="hold">
                                          <p:stCondLst>
                                            <p:cond delay="0"/>
                                          </p:stCondLst>
                                        </p:cTn>
                                        <p:tgtEl>
                                          <p:spTgt spid="62">
                                            <p:txEl>
                                              <p:pRg st="2" end="2"/>
                                            </p:txEl>
                                          </p:spTgt>
                                        </p:tgtEl>
                                        <p:attrNameLst>
                                          <p:attrName>style.visibility</p:attrName>
                                        </p:attrNameLst>
                                      </p:cBhvr>
                                      <p:to>
                                        <p:strVal val="visible"/>
                                      </p:to>
                                    </p:set>
                                    <p:animEffect transition="in" filter="fade">
                                      <p:cBhvr>
                                        <p:cTn id="27" dur="500"/>
                                        <p:tgtEl>
                                          <p:spTgt spid="62">
                                            <p:txEl>
                                              <p:pRg st="2" end="2"/>
                                            </p:txEl>
                                          </p:spTgt>
                                        </p:tgtEl>
                                      </p:cBhvr>
                                    </p:animEffect>
                                  </p:childTnLst>
                                </p:cTn>
                              </p:par>
                              <p:par>
                                <p:cTn id="28" presetID="10" presetClass="entr" presetSubtype="0" fill="hold" nodeType="withEffect">
                                  <p:stCondLst>
                                    <p:cond delay="1000"/>
                                  </p:stCondLst>
                                  <p:childTnLst>
                                    <p:set>
                                      <p:cBhvr>
                                        <p:cTn id="29" dur="1" fill="hold">
                                          <p:stCondLst>
                                            <p:cond delay="0"/>
                                          </p:stCondLst>
                                        </p:cTn>
                                        <p:tgtEl>
                                          <p:spTgt spid="62">
                                            <p:txEl>
                                              <p:pRg st="3" end="3"/>
                                            </p:txEl>
                                          </p:spTgt>
                                        </p:tgtEl>
                                        <p:attrNameLst>
                                          <p:attrName>style.visibility</p:attrName>
                                        </p:attrNameLst>
                                      </p:cBhvr>
                                      <p:to>
                                        <p:strVal val="visible"/>
                                      </p:to>
                                    </p:set>
                                    <p:animEffect transition="in" filter="fade">
                                      <p:cBhvr>
                                        <p:cTn id="30" dur="500"/>
                                        <p:tgtEl>
                                          <p:spTgt spid="62">
                                            <p:txEl>
                                              <p:pRg st="3" end="3"/>
                                            </p:txEl>
                                          </p:spTgt>
                                        </p:tgtEl>
                                      </p:cBhvr>
                                    </p:animEffect>
                                  </p:childTnLst>
                                </p:cTn>
                              </p:par>
                              <p:par>
                                <p:cTn id="31" presetID="10" presetClass="entr" presetSubtype="0" fill="hold" nodeType="withEffect">
                                  <p:stCondLst>
                                    <p:cond delay="1000"/>
                                  </p:stCondLst>
                                  <p:childTnLst>
                                    <p:set>
                                      <p:cBhvr>
                                        <p:cTn id="32" dur="1" fill="hold">
                                          <p:stCondLst>
                                            <p:cond delay="0"/>
                                          </p:stCondLst>
                                        </p:cTn>
                                        <p:tgtEl>
                                          <p:spTgt spid="62">
                                            <p:txEl>
                                              <p:pRg st="4" end="4"/>
                                            </p:txEl>
                                          </p:spTgt>
                                        </p:tgtEl>
                                        <p:attrNameLst>
                                          <p:attrName>style.visibility</p:attrName>
                                        </p:attrNameLst>
                                      </p:cBhvr>
                                      <p:to>
                                        <p:strVal val="visible"/>
                                      </p:to>
                                    </p:set>
                                    <p:animEffect transition="in" filter="fade">
                                      <p:cBhvr>
                                        <p:cTn id="33" dur="500"/>
                                        <p:tgtEl>
                                          <p:spTgt spid="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50485" y="102814"/>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352588" y="405431"/>
            <a:ext cx="8539794" cy="759384"/>
          </a:xfrm>
          <a:prstGeom prst="rect">
            <a:avLst/>
          </a:prstGeom>
          <a:solidFill>
            <a:srgbClr val="FDE7CF"/>
          </a:solidFill>
          <a:ln>
            <a:noFill/>
          </a:ln>
        </p:spPr>
        <p:txBody>
          <a:bodyPr spcFirstLastPara="1" wrap="square" lIns="216000" tIns="216000" rIns="216000" bIns="216000" anchor="t" anchorCtr="0">
            <a:spAutoFit/>
          </a:bodyPr>
          <a:lstStyle/>
          <a:p>
            <a:pPr marR="0" lvl="0" algn="just" rtl="0">
              <a:spcBef>
                <a:spcPts val="0"/>
              </a:spcBef>
              <a:spcAft>
                <a:spcPts val="0"/>
              </a:spcAft>
              <a:buClr>
                <a:schemeClr val="dk1"/>
              </a:buClr>
              <a:buSzPts val="2400"/>
            </a:pPr>
            <a:r>
              <a:rPr lang="en-US" sz="2100" dirty="0">
                <a:latin typeface="Roboto Black" panose="020B0604020202020204" charset="0"/>
                <a:ea typeface="Roboto Black" panose="020B0604020202020204" charset="0"/>
              </a:rPr>
              <a:t>Year 1- Phonics Screening </a:t>
            </a:r>
            <a:endParaRPr sz="2100" dirty="0">
              <a:latin typeface="Roboto Black" panose="020B0604020202020204" charset="0"/>
              <a:ea typeface="Roboto Black" panose="020B0604020202020204" charset="0"/>
            </a:endParaRPr>
          </a:p>
        </p:txBody>
      </p:sp>
      <p:pic>
        <p:nvPicPr>
          <p:cNvPr id="58" name="Google Shape;58;p4"/>
          <p:cNvPicPr preferRelativeResize="0"/>
          <p:nvPr/>
        </p:nvPicPr>
        <p:blipFill rotWithShape="1">
          <a:blip r:embed="rId3">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4"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4"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2" name="Google Shape;62;p4"/>
          <p:cNvSpPr txBox="1"/>
          <p:nvPr/>
        </p:nvSpPr>
        <p:spPr>
          <a:xfrm>
            <a:off x="299405" y="2000457"/>
            <a:ext cx="8539794" cy="759384"/>
          </a:xfrm>
          <a:prstGeom prst="rect">
            <a:avLst/>
          </a:prstGeom>
          <a:solidFill>
            <a:srgbClr val="FDE7CF"/>
          </a:solidFill>
          <a:ln>
            <a:noFill/>
          </a:ln>
        </p:spPr>
        <p:txBody>
          <a:bodyPr spcFirstLastPara="1" wrap="square" lIns="216000" tIns="216000" rIns="216000" bIns="216000" anchor="t" anchorCtr="0">
            <a:spAutoFit/>
          </a:bodyPr>
          <a:lstStyle/>
          <a:p>
            <a:pPr marL="285750" lvl="0" indent="-285750" algn="just">
              <a:spcAft>
                <a:spcPts val="600"/>
              </a:spcAft>
              <a:buFont typeface="Arial" panose="020B0604020202020204" pitchFamily="34" charset="0"/>
              <a:buChar char="•"/>
            </a:pPr>
            <a:endParaRPr lang="en-GB" sz="1600" dirty="0">
              <a:solidFill>
                <a:schemeClr val="dk1"/>
              </a:solidFill>
              <a:latin typeface="Roboto"/>
              <a:ea typeface="Roboto"/>
              <a:cs typeface="Roboto"/>
              <a:sym typeface="Roboto"/>
            </a:endParaRPr>
          </a:p>
        </p:txBody>
      </p:sp>
      <p:sp>
        <p:nvSpPr>
          <p:cNvPr id="11" name="Rectangle 5">
            <a:extLst>
              <a:ext uri="{FF2B5EF4-FFF2-40B4-BE49-F238E27FC236}">
                <a16:creationId xmlns:a16="http://schemas.microsoft.com/office/drawing/2014/main" id="{492403C1-7082-428B-A5D4-4E44105D2FD7}"/>
              </a:ext>
            </a:extLst>
          </p:cNvPr>
          <p:cNvSpPr>
            <a:spLocks noChangeArrowheads="1"/>
          </p:cNvSpPr>
          <p:nvPr/>
        </p:nvSpPr>
        <p:spPr bwMode="auto">
          <a:xfrm>
            <a:off x="250825" y="1341438"/>
            <a:ext cx="8424863"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600" dirty="0">
                <a:solidFill>
                  <a:schemeClr val="tx1"/>
                </a:solidFill>
                <a:latin typeface="Roboto" panose="020B0604020202020204" charset="0"/>
                <a:ea typeface="Roboto" panose="020B0604020202020204" charset="0"/>
              </a:rPr>
              <a:t>In</a:t>
            </a:r>
            <a:r>
              <a:rPr lang="en-GB" altLang="en-US" sz="1600" dirty="0">
                <a:solidFill>
                  <a:srgbClr val="000000"/>
                </a:solidFill>
                <a:latin typeface="Roboto" panose="020B0604020202020204" charset="0"/>
                <a:ea typeface="Roboto" panose="020B0604020202020204" charset="0"/>
              </a:rPr>
              <a:t> June, all Year One children will be expected to </a:t>
            </a:r>
            <a:endParaRPr lang="en-US" altLang="en-US" sz="1600" dirty="0">
              <a:solidFill>
                <a:srgbClr val="000000"/>
              </a:solidFill>
              <a:latin typeface="Roboto" panose="020B0604020202020204" charset="0"/>
              <a:ea typeface="Roboto" panose="020B0604020202020204" charset="0"/>
            </a:endParaRPr>
          </a:p>
          <a:p>
            <a:r>
              <a:rPr lang="en-GB" altLang="en-US" sz="1600" dirty="0">
                <a:solidFill>
                  <a:srgbClr val="000000"/>
                </a:solidFill>
                <a:latin typeface="Roboto" panose="020B0604020202020204" charset="0"/>
                <a:ea typeface="Roboto" panose="020B0604020202020204" charset="0"/>
              </a:rPr>
              <a:t>undertake a phonics check. This has been cancelled</a:t>
            </a:r>
          </a:p>
          <a:p>
            <a:r>
              <a:rPr lang="en-GB" altLang="en-US" sz="1600" dirty="0">
                <a:solidFill>
                  <a:srgbClr val="000000"/>
                </a:solidFill>
                <a:latin typeface="Roboto" panose="020B0604020202020204" charset="0"/>
                <a:ea typeface="Roboto" panose="020B0604020202020204" charset="0"/>
              </a:rPr>
              <a:t> </a:t>
            </a:r>
            <a:r>
              <a:rPr lang="en-US" altLang="en-US" sz="1600" dirty="0">
                <a:solidFill>
                  <a:srgbClr val="000000"/>
                </a:solidFill>
                <a:latin typeface="Roboto" panose="020B0604020202020204" charset="0"/>
                <a:ea typeface="Roboto" panose="020B0604020202020204" charset="0"/>
              </a:rPr>
              <a:t>the last 2 years. </a:t>
            </a:r>
            <a:endParaRPr lang="en-GB" altLang="en-US" sz="1600" dirty="0">
              <a:solidFill>
                <a:srgbClr val="000000"/>
              </a:solidFill>
              <a:latin typeface="Roboto" panose="020B0604020202020204" charset="0"/>
              <a:ea typeface="Roboto" panose="020B0604020202020204" charset="0"/>
            </a:endParaRPr>
          </a:p>
          <a:p>
            <a:endParaRPr lang="en-GB" altLang="en-US" sz="1600" dirty="0">
              <a:solidFill>
                <a:srgbClr val="000000"/>
              </a:solidFill>
              <a:latin typeface="Roboto" panose="020B0604020202020204" charset="0"/>
              <a:ea typeface="Roboto" panose="020B0604020202020204" charset="0"/>
            </a:endParaRPr>
          </a:p>
          <a:p>
            <a:r>
              <a:rPr lang="en-GB" altLang="en-US" sz="1600" dirty="0">
                <a:solidFill>
                  <a:srgbClr val="000000"/>
                </a:solidFill>
                <a:latin typeface="Roboto" panose="020B0604020202020204" charset="0"/>
                <a:ea typeface="Roboto" panose="020B0604020202020204" charset="0"/>
              </a:rPr>
              <a:t>Children must read regular and nonsense words</a:t>
            </a:r>
          </a:p>
          <a:p>
            <a:r>
              <a:rPr lang="en-GB" altLang="en-US" sz="1600" dirty="0">
                <a:solidFill>
                  <a:srgbClr val="000000"/>
                </a:solidFill>
                <a:latin typeface="Roboto" panose="020B0604020202020204" charset="0"/>
                <a:ea typeface="Roboto" panose="020B0604020202020204" charset="0"/>
              </a:rPr>
              <a:t>by segmenting (breaking up) the sounds and blending </a:t>
            </a:r>
          </a:p>
          <a:p>
            <a:r>
              <a:rPr lang="en-GB" altLang="en-US" sz="1600" dirty="0">
                <a:solidFill>
                  <a:srgbClr val="000000"/>
                </a:solidFill>
                <a:latin typeface="Roboto" panose="020B0604020202020204" charset="0"/>
                <a:ea typeface="Roboto" panose="020B0604020202020204" charset="0"/>
              </a:rPr>
              <a:t>them back together. Children must be confident </a:t>
            </a:r>
          </a:p>
          <a:p>
            <a:r>
              <a:rPr lang="en-GB" altLang="en-US" sz="1600" dirty="0">
                <a:solidFill>
                  <a:srgbClr val="000000"/>
                </a:solidFill>
                <a:latin typeface="Roboto" panose="020B0604020202020204" charset="0"/>
                <a:ea typeface="Roboto" panose="020B0604020202020204" charset="0"/>
              </a:rPr>
              <a:t>with the sounds to be able to read nonsense words.</a:t>
            </a:r>
          </a:p>
          <a:p>
            <a:endParaRPr lang="en-GB" altLang="en-US" sz="1600" dirty="0">
              <a:solidFill>
                <a:srgbClr val="000000"/>
              </a:solidFill>
              <a:latin typeface="Roboto" panose="020B0604020202020204" charset="0"/>
              <a:ea typeface="Roboto" panose="020B0604020202020204" charset="0"/>
            </a:endParaRPr>
          </a:p>
          <a:p>
            <a:r>
              <a:rPr lang="en-GB" altLang="en-US" sz="1600" dirty="0">
                <a:solidFill>
                  <a:srgbClr val="000000"/>
                </a:solidFill>
                <a:latin typeface="Roboto" panose="020B0604020202020204" charset="0"/>
                <a:ea typeface="Roboto" panose="020B0604020202020204" charset="0"/>
              </a:rPr>
              <a:t>Children who are not at the expected level for reading </a:t>
            </a:r>
            <a:endParaRPr lang="en-US" altLang="en-US" sz="1600" dirty="0">
              <a:solidFill>
                <a:srgbClr val="000000"/>
              </a:solidFill>
              <a:latin typeface="Roboto" panose="020B0604020202020204" charset="0"/>
              <a:ea typeface="Roboto" panose="020B0604020202020204" charset="0"/>
            </a:endParaRPr>
          </a:p>
          <a:p>
            <a:r>
              <a:rPr lang="en-GB" altLang="en-US" sz="1600" dirty="0">
                <a:solidFill>
                  <a:srgbClr val="000000"/>
                </a:solidFill>
                <a:latin typeface="Roboto" panose="020B0604020202020204" charset="0"/>
                <a:ea typeface="Roboto" panose="020B0604020202020204" charset="0"/>
              </a:rPr>
              <a:t>and writing are identified straight away and given the </a:t>
            </a:r>
          </a:p>
          <a:p>
            <a:r>
              <a:rPr lang="en-GB" altLang="en-US" sz="1600" dirty="0">
                <a:solidFill>
                  <a:srgbClr val="000000"/>
                </a:solidFill>
                <a:latin typeface="Roboto" panose="020B0604020202020204" charset="0"/>
                <a:ea typeface="Roboto" panose="020B0604020202020204" charset="0"/>
              </a:rPr>
              <a:t>appropriate intervention to help them achieve the</a:t>
            </a:r>
          </a:p>
          <a:p>
            <a:r>
              <a:rPr lang="en-GB" altLang="en-US" sz="1600" dirty="0">
                <a:solidFill>
                  <a:srgbClr val="000000"/>
                </a:solidFill>
                <a:latin typeface="Roboto" panose="020B0604020202020204" charset="0"/>
                <a:ea typeface="Roboto" panose="020B0604020202020204" charset="0"/>
              </a:rPr>
              <a:t>expected level. </a:t>
            </a:r>
          </a:p>
          <a:p>
            <a:endParaRPr lang="en-GB" altLang="en-US" sz="1600" dirty="0">
              <a:solidFill>
                <a:srgbClr val="000000"/>
              </a:solidFill>
              <a:latin typeface="Roboto" panose="020B0604020202020204" charset="0"/>
              <a:ea typeface="Roboto" panose="020B0604020202020204" charset="0"/>
            </a:endParaRPr>
          </a:p>
          <a:p>
            <a:r>
              <a:rPr lang="en-GB" altLang="en-US" sz="1600" dirty="0">
                <a:solidFill>
                  <a:srgbClr val="000000"/>
                </a:solidFill>
                <a:latin typeface="Roboto" panose="020B0604020202020204" charset="0"/>
                <a:ea typeface="Roboto" panose="020B0604020202020204" charset="0"/>
              </a:rPr>
              <a:t>If a child doesn't pass the phonic screening check, they will be given additional support to help them achieve a pass the following year.</a:t>
            </a:r>
            <a:r>
              <a:rPr lang="en-GB" altLang="en-US" sz="1600" dirty="0">
                <a:latin typeface="Roboto" panose="020B0604020202020204" charset="0"/>
                <a:ea typeface="Roboto" panose="020B0604020202020204" charset="0"/>
              </a:rPr>
              <a:t> </a:t>
            </a:r>
          </a:p>
          <a:p>
            <a:endParaRPr lang="en-GB" altLang="en-US" sz="1600" dirty="0">
              <a:latin typeface="Roboto" panose="020B0604020202020204" charset="0"/>
              <a:ea typeface="Roboto" panose="020B0604020202020204" charset="0"/>
            </a:endParaRPr>
          </a:p>
          <a:p>
            <a:r>
              <a:rPr lang="en-US" altLang="en-US" sz="1600" dirty="0">
                <a:solidFill>
                  <a:srgbClr val="FF0000"/>
                </a:solidFill>
                <a:latin typeface="Roboto" panose="020B0604020202020204" charset="0"/>
                <a:ea typeface="Roboto" panose="020B0604020202020204" charset="0"/>
              </a:rPr>
              <a:t>The children who missed the phonic screening last year carried out the test in January and all passed. </a:t>
            </a:r>
            <a:endParaRPr lang="en-GB" altLang="en-US" sz="1600" dirty="0">
              <a:solidFill>
                <a:srgbClr val="FF0000"/>
              </a:solidFill>
              <a:latin typeface="Roboto" panose="020B0604020202020204" charset="0"/>
              <a:ea typeface="Roboto" panose="020B0604020202020204" charset="0"/>
            </a:endParaRPr>
          </a:p>
        </p:txBody>
      </p:sp>
      <p:pic>
        <p:nvPicPr>
          <p:cNvPr id="12" name="Picture 3" descr="clipboard(1)">
            <a:extLst>
              <a:ext uri="{FF2B5EF4-FFF2-40B4-BE49-F238E27FC236}">
                <a16:creationId xmlns:a16="http://schemas.microsoft.com/office/drawing/2014/main" id="{FE67EE0A-EA0D-4E6B-AF5C-6484CBF1A4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340475" y="1341438"/>
            <a:ext cx="2335213" cy="3455988"/>
          </a:xfrm>
          <a:prstGeom prst="rect">
            <a:avLst/>
          </a:prstGeom>
          <a:noFill/>
          <a:ln/>
          <a:extLst>
            <a:ext uri="{909E8E84-426E-40DD-AFC4-6F175D3DCCD1}">
              <a14:hiddenFill xmlns:a14="http://schemas.microsoft.com/office/drawing/2010/main">
                <a:solidFill>
                  <a:schemeClr val="accent1">
                    <a:alpha val="0"/>
                  </a:schemeClr>
                </a:solidFill>
              </a14:hiddenFill>
            </a:ext>
          </a:extLst>
        </p:spPr>
      </p:pic>
    </p:spTree>
    <p:extLst>
      <p:ext uri="{BB962C8B-B14F-4D97-AF65-F5344CB8AC3E}">
        <p14:creationId xmlns:p14="http://schemas.microsoft.com/office/powerpoint/2010/main" val="114874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childTnLst>
                                </p:cTn>
                              </p:par>
                              <p:par>
                                <p:cTn id="14" presetID="10" presetClass="entr" presetSubtype="0" fill="hold" nodeType="withEffect" nodePh="1">
                                  <p:stCondLst>
                                    <p:cond delay="1000"/>
                                  </p:stCondLst>
                                  <p:endCondLst>
                                    <p:cond evt="begin" delay="0">
                                      <p:tn val="14"/>
                                    </p:cond>
                                  </p:endCondLst>
                                  <p:childTnLst>
                                    <p:set>
                                      <p:cBhvr>
                                        <p:cTn id="15" dur="1" fill="hold">
                                          <p:stCondLst>
                                            <p:cond delay="0"/>
                                          </p:stCondLst>
                                        </p:cTn>
                                        <p:tgtEl>
                                          <p:spTgt spid="62">
                                            <p:txEl>
                                              <p:pRg st="0" end="0"/>
                                            </p:txEl>
                                          </p:spTgt>
                                        </p:tgtEl>
                                        <p:attrNameLst>
                                          <p:attrName>style.visibility</p:attrName>
                                        </p:attrNameLst>
                                      </p:cBhvr>
                                      <p:to>
                                        <p:strVal val="visible"/>
                                      </p:to>
                                    </p:set>
                                    <p:animEffect transition="in" filter="fade">
                                      <p:cBhvr>
                                        <p:cTn id="16" dur="500"/>
                                        <p:tgtEl>
                                          <p:spTgt spid="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How can I help my child?</a:t>
            </a:r>
            <a:endParaRPr dirty="0"/>
          </a:p>
        </p:txBody>
      </p:sp>
      <p:pic>
        <p:nvPicPr>
          <p:cNvPr id="58" name="Google Shape;58;p4"/>
          <p:cNvPicPr preferRelativeResize="0"/>
          <p:nvPr/>
        </p:nvPicPr>
        <p:blipFill rotWithShape="1">
          <a:blip r:embed="rId3">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4"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4"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6" name="Google Shape;66;p4"/>
          <p:cNvSpPr txBox="1"/>
          <p:nvPr/>
        </p:nvSpPr>
        <p:spPr>
          <a:xfrm>
            <a:off x="454395" y="1569721"/>
            <a:ext cx="3958579" cy="2090038"/>
          </a:xfrm>
          <a:prstGeom prst="rect">
            <a:avLst/>
          </a:prstGeom>
          <a:solidFill>
            <a:srgbClr val="D2D8EF"/>
          </a:solidFill>
          <a:ln>
            <a:noFill/>
          </a:ln>
        </p:spPr>
        <p:txBody>
          <a:bodyPr spcFirstLastPara="1" wrap="square" lIns="108000" tIns="108000" rIns="108000" bIns="108000" anchor="ctr" anchorCtr="0">
            <a:noAutofit/>
          </a:bodyPr>
          <a:lstStyle/>
          <a:p>
            <a:pPr lvl="0" algn="ctr"/>
            <a:r>
              <a:rPr lang="en-GB" sz="1800" dirty="0">
                <a:solidFill>
                  <a:schemeClr val="dk1"/>
                </a:solidFill>
                <a:latin typeface="Roboto"/>
                <a:ea typeface="Roboto"/>
                <a:cs typeface="Roboto"/>
                <a:sym typeface="Roboto"/>
              </a:rPr>
              <a:t>Make sure they go to bed at a reasonable time, have a good breakfast and arrive at school on time during the assessment weeks. </a:t>
            </a:r>
          </a:p>
        </p:txBody>
      </p:sp>
      <p:sp>
        <p:nvSpPr>
          <p:cNvPr id="16" name="Google Shape;66;p4">
            <a:extLst>
              <a:ext uri="{FF2B5EF4-FFF2-40B4-BE49-F238E27FC236}">
                <a16:creationId xmlns:a16="http://schemas.microsoft.com/office/drawing/2014/main" id="{7F5E4A60-F826-4F9D-BC23-1A09EFDA7254}"/>
              </a:ext>
            </a:extLst>
          </p:cNvPr>
          <p:cNvSpPr txBox="1"/>
          <p:nvPr/>
        </p:nvSpPr>
        <p:spPr>
          <a:xfrm>
            <a:off x="4731026" y="1569721"/>
            <a:ext cx="3958579" cy="2090038"/>
          </a:xfrm>
          <a:prstGeom prst="rect">
            <a:avLst/>
          </a:prstGeom>
          <a:solidFill>
            <a:srgbClr val="D2D8EF"/>
          </a:solidFill>
          <a:ln>
            <a:noFill/>
          </a:ln>
        </p:spPr>
        <p:txBody>
          <a:bodyPr spcFirstLastPara="1" wrap="square" lIns="108000" tIns="108000" rIns="108000" bIns="108000" anchor="ctr" anchorCtr="0">
            <a:noAutofit/>
          </a:bodyPr>
          <a:lstStyle/>
          <a:p>
            <a:pPr lvl="0" algn="ctr"/>
            <a:r>
              <a:rPr lang="en-GB" sz="1800" dirty="0">
                <a:solidFill>
                  <a:schemeClr val="dk1"/>
                </a:solidFill>
                <a:latin typeface="Roboto"/>
                <a:ea typeface="Roboto"/>
                <a:cs typeface="Roboto"/>
                <a:sym typeface="Roboto"/>
              </a:rPr>
              <a:t>Listen to your child read daily. Ask questions and talk about what they have read. Make sure they understand what they are reading. Check children understand the vocabulary in the book</a:t>
            </a:r>
            <a:r>
              <a:rPr lang="en-GB" sz="1600" dirty="0">
                <a:solidFill>
                  <a:schemeClr val="dk1"/>
                </a:solidFill>
                <a:latin typeface="Roboto"/>
                <a:ea typeface="Roboto"/>
                <a:cs typeface="Roboto"/>
                <a:sym typeface="Roboto"/>
              </a:rPr>
              <a:t>.</a:t>
            </a:r>
          </a:p>
        </p:txBody>
      </p:sp>
      <p:sp>
        <p:nvSpPr>
          <p:cNvPr id="17" name="Google Shape;66;p4">
            <a:extLst>
              <a:ext uri="{FF2B5EF4-FFF2-40B4-BE49-F238E27FC236}">
                <a16:creationId xmlns:a16="http://schemas.microsoft.com/office/drawing/2014/main" id="{EF77B977-9708-41D0-B2EB-40B9F824C77A}"/>
              </a:ext>
            </a:extLst>
          </p:cNvPr>
          <p:cNvSpPr txBox="1"/>
          <p:nvPr/>
        </p:nvSpPr>
        <p:spPr>
          <a:xfrm>
            <a:off x="454395" y="3874654"/>
            <a:ext cx="3958579" cy="2090038"/>
          </a:xfrm>
          <a:prstGeom prst="rect">
            <a:avLst/>
          </a:prstGeom>
          <a:solidFill>
            <a:srgbClr val="D2D8EF"/>
          </a:solidFill>
          <a:ln>
            <a:noFill/>
          </a:ln>
        </p:spPr>
        <p:txBody>
          <a:bodyPr spcFirstLastPara="1" wrap="square" lIns="108000" tIns="108000" rIns="108000" bIns="108000" anchor="ctr" anchorCtr="0">
            <a:noAutofit/>
          </a:bodyPr>
          <a:lstStyle/>
          <a:p>
            <a:pPr algn="ctr"/>
            <a:r>
              <a:rPr lang="en-GB" sz="1800" dirty="0">
                <a:solidFill>
                  <a:schemeClr val="dk1"/>
                </a:solidFill>
                <a:latin typeface="Roboto"/>
                <a:ea typeface="Roboto"/>
                <a:cs typeface="Roboto"/>
                <a:sym typeface="Roboto"/>
              </a:rPr>
              <a:t>Use online activities </a:t>
            </a:r>
            <a:r>
              <a:rPr lang="en-GB" sz="1800" dirty="0">
                <a:solidFill>
                  <a:schemeClr val="tx1"/>
                </a:solidFill>
                <a:latin typeface="Roboto"/>
                <a:ea typeface="Roboto"/>
                <a:cs typeface="Roboto"/>
                <a:sym typeface="Roboto"/>
              </a:rPr>
              <a:t>like Phonics play, Times Tables </a:t>
            </a:r>
            <a:r>
              <a:rPr lang="en-GB" sz="1800" dirty="0" err="1">
                <a:solidFill>
                  <a:schemeClr val="tx1"/>
                </a:solidFill>
                <a:latin typeface="Roboto"/>
                <a:ea typeface="Roboto"/>
                <a:cs typeface="Roboto"/>
                <a:sym typeface="Roboto"/>
              </a:rPr>
              <a:t>Rockstars</a:t>
            </a:r>
            <a:r>
              <a:rPr lang="en-GB" sz="1800" dirty="0">
                <a:solidFill>
                  <a:schemeClr val="tx1"/>
                </a:solidFill>
                <a:latin typeface="Roboto"/>
                <a:ea typeface="Roboto"/>
                <a:cs typeface="Roboto"/>
                <a:sym typeface="Roboto"/>
              </a:rPr>
              <a:t>, </a:t>
            </a:r>
            <a:r>
              <a:rPr lang="en-GB" sz="1800" dirty="0" err="1">
                <a:solidFill>
                  <a:schemeClr val="tx1"/>
                </a:solidFill>
                <a:latin typeface="Roboto"/>
                <a:ea typeface="Roboto"/>
                <a:cs typeface="Roboto"/>
                <a:sym typeface="Roboto"/>
              </a:rPr>
              <a:t>Topmarks</a:t>
            </a:r>
            <a:r>
              <a:rPr lang="en-GB" sz="1800" dirty="0">
                <a:solidFill>
                  <a:schemeClr val="tx1"/>
                </a:solidFill>
                <a:latin typeface="Roboto"/>
                <a:ea typeface="Roboto"/>
                <a:cs typeface="Roboto"/>
                <a:sym typeface="Roboto"/>
              </a:rPr>
              <a:t> </a:t>
            </a:r>
            <a:r>
              <a:rPr lang="en-GB" sz="1800" dirty="0">
                <a:solidFill>
                  <a:schemeClr val="dk1"/>
                </a:solidFill>
                <a:latin typeface="Roboto"/>
                <a:ea typeface="Roboto"/>
                <a:cs typeface="Roboto"/>
                <a:sym typeface="Roboto"/>
              </a:rPr>
              <a:t>to practise skills at home. </a:t>
            </a:r>
          </a:p>
        </p:txBody>
      </p:sp>
      <p:sp>
        <p:nvSpPr>
          <p:cNvPr id="18" name="Google Shape;66;p4">
            <a:extLst>
              <a:ext uri="{FF2B5EF4-FFF2-40B4-BE49-F238E27FC236}">
                <a16:creationId xmlns:a16="http://schemas.microsoft.com/office/drawing/2014/main" id="{30C97D85-7592-40EF-9024-C0656797CA37}"/>
              </a:ext>
            </a:extLst>
          </p:cNvPr>
          <p:cNvSpPr txBox="1"/>
          <p:nvPr/>
        </p:nvSpPr>
        <p:spPr>
          <a:xfrm>
            <a:off x="4731026" y="3874654"/>
            <a:ext cx="3958579" cy="2090038"/>
          </a:xfrm>
          <a:prstGeom prst="rect">
            <a:avLst/>
          </a:prstGeom>
          <a:solidFill>
            <a:srgbClr val="D2D8EF"/>
          </a:solidFill>
          <a:ln>
            <a:noFill/>
          </a:ln>
        </p:spPr>
        <p:txBody>
          <a:bodyPr spcFirstLastPara="1" wrap="square" lIns="108000" tIns="108000" rIns="108000" bIns="108000" anchor="ctr" anchorCtr="0">
            <a:noAutofit/>
          </a:bodyPr>
          <a:lstStyle/>
          <a:p>
            <a:pPr algn="ctr"/>
            <a:r>
              <a:rPr lang="en-GB" sz="1800" dirty="0">
                <a:solidFill>
                  <a:schemeClr val="dk1"/>
                </a:solidFill>
                <a:latin typeface="Roboto"/>
                <a:ea typeface="Roboto"/>
                <a:cs typeface="Roboto"/>
                <a:sym typeface="Roboto"/>
              </a:rPr>
              <a:t>Support your child to complete any home learning tasks, such as </a:t>
            </a:r>
            <a:r>
              <a:rPr lang="en-GB" sz="1800" dirty="0">
                <a:solidFill>
                  <a:schemeClr val="tx1"/>
                </a:solidFill>
                <a:latin typeface="Roboto"/>
                <a:ea typeface="Roboto"/>
                <a:cs typeface="Roboto"/>
                <a:sym typeface="Roboto"/>
              </a:rPr>
              <a:t>spelling activities, reading comprehensions and mental maths skills.</a:t>
            </a:r>
            <a:endParaRPr lang="en-GB" sz="1800" dirty="0">
              <a:solidFill>
                <a:schemeClr val="tx1"/>
              </a:solidFill>
            </a:endParaRPr>
          </a:p>
        </p:txBody>
      </p:sp>
    </p:spTree>
    <p:extLst>
      <p:ext uri="{BB962C8B-B14F-4D97-AF65-F5344CB8AC3E}">
        <p14:creationId xmlns:p14="http://schemas.microsoft.com/office/powerpoint/2010/main" val="1163821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pic>
        <p:nvPicPr>
          <p:cNvPr id="58" name="Google Shape;58;p4"/>
          <p:cNvPicPr preferRelativeResize="0"/>
          <p:nvPr/>
        </p:nvPicPr>
        <p:blipFill rotWithShape="1">
          <a:blip r:embed="rId3">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4"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4"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18" name="Google Shape;66;p4">
            <a:extLst>
              <a:ext uri="{FF2B5EF4-FFF2-40B4-BE49-F238E27FC236}">
                <a16:creationId xmlns:a16="http://schemas.microsoft.com/office/drawing/2014/main" id="{30C97D85-7592-40EF-9024-C0656797CA37}"/>
              </a:ext>
            </a:extLst>
          </p:cNvPr>
          <p:cNvSpPr txBox="1"/>
          <p:nvPr/>
        </p:nvSpPr>
        <p:spPr>
          <a:xfrm>
            <a:off x="4425157" y="2543694"/>
            <a:ext cx="3958579" cy="2090038"/>
          </a:xfrm>
          <a:prstGeom prst="rect">
            <a:avLst/>
          </a:prstGeom>
          <a:solidFill>
            <a:srgbClr val="D2D8EF"/>
          </a:solidFill>
          <a:ln>
            <a:noFill/>
          </a:ln>
        </p:spPr>
        <p:txBody>
          <a:bodyPr spcFirstLastPara="1" wrap="square" lIns="108000" tIns="108000" rIns="108000" bIns="108000" anchor="ctr" anchorCtr="0">
            <a:noAutofit/>
          </a:bodyPr>
          <a:lstStyle/>
          <a:p>
            <a:pPr algn="ctr"/>
            <a:endParaRPr lang="en-GB" sz="1600" dirty="0"/>
          </a:p>
        </p:txBody>
      </p:sp>
      <p:pic>
        <p:nvPicPr>
          <p:cNvPr id="15" name="Picture 14" descr="No photo description available.">
            <a:extLst>
              <a:ext uri="{FF2B5EF4-FFF2-40B4-BE49-F238E27FC236}">
                <a16:creationId xmlns:a16="http://schemas.microsoft.com/office/drawing/2014/main" id="{7811DC77-E9F0-4923-8FC4-D5DA1F9E9B7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52588" y="193975"/>
            <a:ext cx="8466085" cy="6266437"/>
          </a:xfrm>
          <a:prstGeom prst="rect">
            <a:avLst/>
          </a:prstGeom>
          <a:noFill/>
          <a:ln>
            <a:noFill/>
          </a:ln>
        </p:spPr>
      </p:pic>
    </p:spTree>
    <p:extLst>
      <p:ext uri="{BB962C8B-B14F-4D97-AF65-F5344CB8AC3E}">
        <p14:creationId xmlns:p14="http://schemas.microsoft.com/office/powerpoint/2010/main" val="3490529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 photo description available.">
            <a:extLst>
              <a:ext uri="{FF2B5EF4-FFF2-40B4-BE49-F238E27FC236}">
                <a16:creationId xmlns:a16="http://schemas.microsoft.com/office/drawing/2014/main" id="{08379E51-D9A8-4E1B-B7E5-521A896C0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683" y="1151626"/>
            <a:ext cx="7168678" cy="537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56;p4">
            <a:extLst>
              <a:ext uri="{FF2B5EF4-FFF2-40B4-BE49-F238E27FC236}">
                <a16:creationId xmlns:a16="http://schemas.microsoft.com/office/drawing/2014/main" id="{74A1B6FA-1B63-451F-9FC8-956D5BC2A675}"/>
              </a:ext>
            </a:extLst>
          </p:cNvPr>
          <p:cNvSpPr txBox="1"/>
          <p:nvPr/>
        </p:nvSpPr>
        <p:spPr>
          <a:xfrm>
            <a:off x="218125" y="3460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R="0" lvl="0" algn="ctr" rtl="0">
              <a:spcBef>
                <a:spcPts val="0"/>
              </a:spcBef>
              <a:spcAft>
                <a:spcPts val="0"/>
              </a:spcAft>
              <a:buClr>
                <a:schemeClr val="dk1"/>
              </a:buClr>
              <a:buSzPts val="2400"/>
            </a:pPr>
            <a:r>
              <a:rPr lang="en-US" sz="2400" dirty="0">
                <a:solidFill>
                  <a:schemeClr val="dk1"/>
                </a:solidFill>
                <a:latin typeface="Roboto Black"/>
                <a:ea typeface="Roboto Black"/>
                <a:sym typeface="Roboto Black"/>
              </a:rPr>
              <a:t>Incentive in Class 2</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68788"/>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490532"/>
            <a:ext cx="8539794" cy="805551"/>
          </a:xfrm>
          <a:prstGeom prst="rect">
            <a:avLst/>
          </a:prstGeom>
          <a:solidFill>
            <a:srgbClr val="FDE7CF"/>
          </a:solidFill>
          <a:ln>
            <a:noFill/>
          </a:ln>
        </p:spPr>
        <p:txBody>
          <a:bodyPr spcFirstLastPara="1" wrap="square" lIns="216000" tIns="216000" rIns="216000" bIns="216000" anchor="t" anchorCtr="0">
            <a:spAutoFit/>
          </a:bodyPr>
          <a:lstStyle/>
          <a:p>
            <a:pPr marR="0" lvl="0" algn="just" rtl="0">
              <a:spcBef>
                <a:spcPts val="0"/>
              </a:spcBef>
              <a:spcAft>
                <a:spcPts val="0"/>
              </a:spcAft>
              <a:buClr>
                <a:schemeClr val="dk1"/>
              </a:buClr>
              <a:buSzPts val="2400"/>
            </a:pPr>
            <a:r>
              <a:rPr lang="en-US" sz="2400" dirty="0">
                <a:solidFill>
                  <a:schemeClr val="dk1"/>
                </a:solidFill>
                <a:latin typeface="Roboto Black"/>
                <a:ea typeface="Roboto Black"/>
                <a:sym typeface="Roboto Black"/>
              </a:rPr>
              <a:t>Reading at home!</a:t>
            </a:r>
            <a:endParaRPr dirty="0"/>
          </a:p>
        </p:txBody>
      </p:sp>
      <p:pic>
        <p:nvPicPr>
          <p:cNvPr id="58" name="Google Shape;58;p4"/>
          <p:cNvPicPr preferRelativeResize="0"/>
          <p:nvPr/>
        </p:nvPicPr>
        <p:blipFill rotWithShape="1">
          <a:blip r:embed="rId3">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4"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4"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6" name="Google Shape;66;p4"/>
          <p:cNvSpPr txBox="1"/>
          <p:nvPr/>
        </p:nvSpPr>
        <p:spPr>
          <a:xfrm>
            <a:off x="454395" y="1569721"/>
            <a:ext cx="3958579" cy="2090038"/>
          </a:xfrm>
          <a:prstGeom prst="rect">
            <a:avLst/>
          </a:prstGeom>
          <a:solidFill>
            <a:srgbClr val="D2D8EF"/>
          </a:solidFill>
          <a:ln>
            <a:noFill/>
          </a:ln>
        </p:spPr>
        <p:txBody>
          <a:bodyPr spcFirstLastPara="1" wrap="square" lIns="108000" tIns="108000" rIns="108000" bIns="108000" anchor="ctr" anchorCtr="0">
            <a:noAutofit/>
          </a:bodyPr>
          <a:lstStyle/>
          <a:p>
            <a:pPr lvl="0" algn="ctr"/>
            <a:r>
              <a:rPr lang="en-US" sz="1800" dirty="0">
                <a:solidFill>
                  <a:schemeClr val="dk1"/>
                </a:solidFill>
                <a:latin typeface="Roboto"/>
                <a:ea typeface="Roboto"/>
                <a:cs typeface="Roboto"/>
                <a:sym typeface="Roboto"/>
              </a:rPr>
              <a:t>Children get two reading books.</a:t>
            </a:r>
          </a:p>
          <a:p>
            <a:pPr lvl="0" algn="ctr"/>
            <a:endParaRPr lang="en-US" sz="1800" dirty="0">
              <a:solidFill>
                <a:schemeClr val="dk1"/>
              </a:solidFill>
              <a:latin typeface="Roboto"/>
              <a:ea typeface="Roboto"/>
              <a:cs typeface="Roboto"/>
              <a:sym typeface="Roboto"/>
            </a:endParaRPr>
          </a:p>
          <a:p>
            <a:pPr lvl="0" algn="ctr"/>
            <a:r>
              <a:rPr lang="en-US" sz="1800" dirty="0">
                <a:solidFill>
                  <a:schemeClr val="dk1"/>
                </a:solidFill>
                <a:latin typeface="Roboto"/>
                <a:ea typeface="Roboto"/>
                <a:cs typeface="Roboto"/>
                <a:sym typeface="Roboto"/>
              </a:rPr>
              <a:t>Please get your child to read both books twice to build fluency and expression. </a:t>
            </a:r>
            <a:endParaRPr lang="en-GB" sz="1800" dirty="0">
              <a:solidFill>
                <a:schemeClr val="dk1"/>
              </a:solidFill>
              <a:latin typeface="Roboto"/>
              <a:ea typeface="Roboto"/>
              <a:cs typeface="Roboto"/>
              <a:sym typeface="Roboto"/>
            </a:endParaRPr>
          </a:p>
        </p:txBody>
      </p:sp>
      <p:sp>
        <p:nvSpPr>
          <p:cNvPr id="16" name="Google Shape;66;p4">
            <a:extLst>
              <a:ext uri="{FF2B5EF4-FFF2-40B4-BE49-F238E27FC236}">
                <a16:creationId xmlns:a16="http://schemas.microsoft.com/office/drawing/2014/main" id="{7F5E4A60-F826-4F9D-BC23-1A09EFDA7254}"/>
              </a:ext>
            </a:extLst>
          </p:cNvPr>
          <p:cNvSpPr txBox="1"/>
          <p:nvPr/>
        </p:nvSpPr>
        <p:spPr>
          <a:xfrm>
            <a:off x="4731025" y="1569721"/>
            <a:ext cx="3958579" cy="2090038"/>
          </a:xfrm>
          <a:prstGeom prst="rect">
            <a:avLst/>
          </a:prstGeom>
          <a:solidFill>
            <a:srgbClr val="D2D8EF"/>
          </a:solidFill>
          <a:ln>
            <a:noFill/>
          </a:ln>
        </p:spPr>
        <p:txBody>
          <a:bodyPr spcFirstLastPara="1" wrap="square" lIns="108000" tIns="108000" rIns="108000" bIns="108000" anchor="ctr" anchorCtr="0">
            <a:noAutofit/>
          </a:bodyPr>
          <a:lstStyle/>
          <a:p>
            <a:pPr lvl="0" algn="ctr"/>
            <a:r>
              <a:rPr lang="en-US" sz="1800" dirty="0">
                <a:solidFill>
                  <a:schemeClr val="dk1"/>
                </a:solidFill>
                <a:latin typeface="Roboto"/>
                <a:ea typeface="Roboto"/>
                <a:cs typeface="Roboto"/>
                <a:sym typeface="Roboto"/>
              </a:rPr>
              <a:t>Children will receive a reading book mark with key questions for parents to ask their child during or after reading. </a:t>
            </a:r>
            <a:endParaRPr lang="en-GB" sz="1800" dirty="0">
              <a:solidFill>
                <a:schemeClr val="dk1"/>
              </a:solidFill>
              <a:latin typeface="Roboto"/>
              <a:ea typeface="Roboto"/>
              <a:cs typeface="Roboto"/>
              <a:sym typeface="Roboto"/>
            </a:endParaRPr>
          </a:p>
        </p:txBody>
      </p:sp>
      <p:sp>
        <p:nvSpPr>
          <p:cNvPr id="17" name="Google Shape;66;p4">
            <a:extLst>
              <a:ext uri="{FF2B5EF4-FFF2-40B4-BE49-F238E27FC236}">
                <a16:creationId xmlns:a16="http://schemas.microsoft.com/office/drawing/2014/main" id="{EF77B977-9708-41D0-B2EB-40B9F824C77A}"/>
              </a:ext>
            </a:extLst>
          </p:cNvPr>
          <p:cNvSpPr txBox="1"/>
          <p:nvPr/>
        </p:nvSpPr>
        <p:spPr>
          <a:xfrm>
            <a:off x="454395" y="3874654"/>
            <a:ext cx="3958579" cy="2090038"/>
          </a:xfrm>
          <a:prstGeom prst="rect">
            <a:avLst/>
          </a:prstGeom>
          <a:solidFill>
            <a:srgbClr val="D2D8EF"/>
          </a:solidFill>
          <a:ln>
            <a:noFill/>
          </a:ln>
        </p:spPr>
        <p:txBody>
          <a:bodyPr spcFirstLastPara="1" wrap="square" lIns="108000" tIns="108000" rIns="108000" bIns="108000" anchor="ctr" anchorCtr="0">
            <a:noAutofit/>
          </a:bodyPr>
          <a:lstStyle/>
          <a:p>
            <a:pPr algn="ctr"/>
            <a:r>
              <a:rPr lang="en-US" sz="1800" dirty="0">
                <a:solidFill>
                  <a:schemeClr val="dk1"/>
                </a:solidFill>
                <a:latin typeface="Roboto"/>
                <a:ea typeface="Roboto"/>
                <a:cs typeface="Roboto"/>
                <a:sym typeface="Roboto"/>
              </a:rPr>
              <a:t>Read to your child. This allows you to model expression and for children to hear what a good reader sounds like. </a:t>
            </a:r>
            <a:endParaRPr lang="en-GB" sz="1800" dirty="0">
              <a:solidFill>
                <a:schemeClr val="dk1"/>
              </a:solidFill>
              <a:latin typeface="Roboto"/>
              <a:ea typeface="Roboto"/>
              <a:cs typeface="Roboto"/>
              <a:sym typeface="Roboto"/>
            </a:endParaRPr>
          </a:p>
        </p:txBody>
      </p:sp>
      <p:sp>
        <p:nvSpPr>
          <p:cNvPr id="18" name="Google Shape;66;p4">
            <a:extLst>
              <a:ext uri="{FF2B5EF4-FFF2-40B4-BE49-F238E27FC236}">
                <a16:creationId xmlns:a16="http://schemas.microsoft.com/office/drawing/2014/main" id="{30C97D85-7592-40EF-9024-C0656797CA37}"/>
              </a:ext>
            </a:extLst>
          </p:cNvPr>
          <p:cNvSpPr txBox="1"/>
          <p:nvPr/>
        </p:nvSpPr>
        <p:spPr>
          <a:xfrm>
            <a:off x="4731026" y="3874654"/>
            <a:ext cx="3958579" cy="2090038"/>
          </a:xfrm>
          <a:prstGeom prst="rect">
            <a:avLst/>
          </a:prstGeom>
          <a:solidFill>
            <a:srgbClr val="D2D8EF"/>
          </a:solidFill>
          <a:ln>
            <a:noFill/>
          </a:ln>
        </p:spPr>
        <p:txBody>
          <a:bodyPr spcFirstLastPara="1" wrap="square" lIns="108000" tIns="108000" rIns="108000" bIns="108000" anchor="ctr" anchorCtr="0">
            <a:noAutofit/>
          </a:bodyPr>
          <a:lstStyle/>
          <a:p>
            <a:pPr algn="ctr"/>
            <a:r>
              <a:rPr lang="en-US" sz="1800" dirty="0"/>
              <a:t>Make sure you read books beyond your child’s reading ability. This helps introduce new vocabulary and develop their own language skills. </a:t>
            </a:r>
            <a:endParaRPr lang="en-GB" sz="1800" dirty="0"/>
          </a:p>
        </p:txBody>
      </p:sp>
    </p:spTree>
    <p:extLst>
      <p:ext uri="{BB962C8B-B14F-4D97-AF65-F5344CB8AC3E}">
        <p14:creationId xmlns:p14="http://schemas.microsoft.com/office/powerpoint/2010/main" val="504017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CFB641-9422-4B5D-93D1-7E64B423A6EA}"/>
              </a:ext>
            </a:extLst>
          </p:cNvPr>
          <p:cNvSpPr txBox="1"/>
          <p:nvPr/>
        </p:nvSpPr>
        <p:spPr>
          <a:xfrm>
            <a:off x="193040" y="284480"/>
            <a:ext cx="7152640" cy="646331"/>
          </a:xfrm>
          <a:prstGeom prst="rect">
            <a:avLst/>
          </a:prstGeom>
          <a:noFill/>
        </p:spPr>
        <p:txBody>
          <a:bodyPr wrap="square" rtlCol="0">
            <a:spAutoFit/>
          </a:bodyPr>
          <a:lstStyle/>
          <a:p>
            <a:r>
              <a:rPr lang="en-US" sz="1800" b="1" dirty="0">
                <a:latin typeface="Roboto" panose="020B0604020202020204" charset="0"/>
                <a:ea typeface="Roboto" panose="020B0604020202020204" charset="0"/>
              </a:rPr>
              <a:t>Example of discussion that could be had with your child to help build on their understanding. </a:t>
            </a:r>
            <a:r>
              <a:rPr lang="en-US" dirty="0"/>
              <a:t> </a:t>
            </a:r>
            <a:endParaRPr lang="en-GB" dirty="0"/>
          </a:p>
        </p:txBody>
      </p:sp>
      <p:pic>
        <p:nvPicPr>
          <p:cNvPr id="3" name="Picture 2">
            <a:extLst>
              <a:ext uri="{FF2B5EF4-FFF2-40B4-BE49-F238E27FC236}">
                <a16:creationId xmlns:a16="http://schemas.microsoft.com/office/drawing/2014/main" id="{4FCD1CC6-EF0C-4B16-BBEC-3AEDD48EC03A}"/>
              </a:ext>
            </a:extLst>
          </p:cNvPr>
          <p:cNvPicPr>
            <a:picLocks noChangeAspect="1"/>
          </p:cNvPicPr>
          <p:nvPr/>
        </p:nvPicPr>
        <p:blipFill rotWithShape="1">
          <a:blip r:embed="rId2"/>
          <a:srcRect l="13687"/>
          <a:stretch/>
        </p:blipFill>
        <p:spPr>
          <a:xfrm>
            <a:off x="193040" y="1419630"/>
            <a:ext cx="4378960" cy="4790900"/>
          </a:xfrm>
          <a:prstGeom prst="rect">
            <a:avLst/>
          </a:prstGeom>
        </p:spPr>
      </p:pic>
      <p:sp>
        <p:nvSpPr>
          <p:cNvPr id="5" name="TextBox 4">
            <a:extLst>
              <a:ext uri="{FF2B5EF4-FFF2-40B4-BE49-F238E27FC236}">
                <a16:creationId xmlns:a16="http://schemas.microsoft.com/office/drawing/2014/main" id="{8F1542C0-1C58-4396-87EC-FCEA261E11BB}"/>
              </a:ext>
            </a:extLst>
          </p:cNvPr>
          <p:cNvSpPr txBox="1"/>
          <p:nvPr/>
        </p:nvSpPr>
        <p:spPr>
          <a:xfrm rot="10800000" flipV="1">
            <a:off x="4683760" y="1008681"/>
            <a:ext cx="3870960" cy="584775"/>
          </a:xfrm>
          <a:prstGeom prst="rect">
            <a:avLst/>
          </a:prstGeom>
          <a:noFill/>
        </p:spPr>
        <p:txBody>
          <a:bodyPr wrap="square" rtlCol="0">
            <a:spAutoFit/>
          </a:bodyPr>
          <a:lstStyle/>
          <a:p>
            <a:r>
              <a:rPr lang="en-US" sz="1600" dirty="0">
                <a:latin typeface="Roboto" panose="020B0604020202020204" charset="0"/>
                <a:ea typeface="Roboto" panose="020B0604020202020204" charset="0"/>
              </a:rPr>
              <a:t>Can you find a word that rhymes with ‘beast’? </a:t>
            </a:r>
          </a:p>
        </p:txBody>
      </p:sp>
      <p:sp>
        <p:nvSpPr>
          <p:cNvPr id="6" name="TextBox 5">
            <a:extLst>
              <a:ext uri="{FF2B5EF4-FFF2-40B4-BE49-F238E27FC236}">
                <a16:creationId xmlns:a16="http://schemas.microsoft.com/office/drawing/2014/main" id="{23A53C67-C0BC-4976-B6D0-418C7C79748F}"/>
              </a:ext>
            </a:extLst>
          </p:cNvPr>
          <p:cNvSpPr txBox="1"/>
          <p:nvPr/>
        </p:nvSpPr>
        <p:spPr>
          <a:xfrm rot="10800000" flipV="1">
            <a:off x="4683760" y="1639333"/>
            <a:ext cx="3870960" cy="584775"/>
          </a:xfrm>
          <a:prstGeom prst="rect">
            <a:avLst/>
          </a:prstGeom>
          <a:noFill/>
        </p:spPr>
        <p:txBody>
          <a:bodyPr wrap="square" rtlCol="0">
            <a:spAutoFit/>
          </a:bodyPr>
          <a:lstStyle/>
          <a:p>
            <a:r>
              <a:rPr lang="en-US" sz="1600" dirty="0">
                <a:latin typeface="Roboto" panose="020B0604020202020204" charset="0"/>
                <a:ea typeface="Roboto" panose="020B0604020202020204" charset="0"/>
              </a:rPr>
              <a:t>Can you find a word that describes how the beast moves? </a:t>
            </a:r>
          </a:p>
        </p:txBody>
      </p:sp>
      <p:sp>
        <p:nvSpPr>
          <p:cNvPr id="7" name="TextBox 6">
            <a:extLst>
              <a:ext uri="{FF2B5EF4-FFF2-40B4-BE49-F238E27FC236}">
                <a16:creationId xmlns:a16="http://schemas.microsoft.com/office/drawing/2014/main" id="{1BC5D2C3-BCB8-44DE-8028-6F02D2D670B0}"/>
              </a:ext>
            </a:extLst>
          </p:cNvPr>
          <p:cNvSpPr txBox="1"/>
          <p:nvPr/>
        </p:nvSpPr>
        <p:spPr>
          <a:xfrm rot="10800000" flipV="1">
            <a:off x="4683760" y="2301054"/>
            <a:ext cx="3870960" cy="830997"/>
          </a:xfrm>
          <a:prstGeom prst="rect">
            <a:avLst/>
          </a:prstGeom>
          <a:noFill/>
        </p:spPr>
        <p:txBody>
          <a:bodyPr wrap="square" rtlCol="0">
            <a:spAutoFit/>
          </a:bodyPr>
          <a:lstStyle/>
          <a:p>
            <a:r>
              <a:rPr lang="en-US" sz="1600" dirty="0">
                <a:latin typeface="Roboto" panose="020B0604020202020204" charset="0"/>
                <a:ea typeface="Roboto" panose="020B0604020202020204" charset="0"/>
              </a:rPr>
              <a:t>What words has the author used to describe the sounds that the animals used? </a:t>
            </a:r>
          </a:p>
        </p:txBody>
      </p:sp>
      <p:sp>
        <p:nvSpPr>
          <p:cNvPr id="8" name="TextBox 7">
            <a:extLst>
              <a:ext uri="{FF2B5EF4-FFF2-40B4-BE49-F238E27FC236}">
                <a16:creationId xmlns:a16="http://schemas.microsoft.com/office/drawing/2014/main" id="{B2686892-DA6F-48DC-A4F6-B13269AC7944}"/>
              </a:ext>
            </a:extLst>
          </p:cNvPr>
          <p:cNvSpPr txBox="1"/>
          <p:nvPr/>
        </p:nvSpPr>
        <p:spPr>
          <a:xfrm rot="10800000" flipV="1">
            <a:off x="4683760" y="3221019"/>
            <a:ext cx="3870960" cy="584775"/>
          </a:xfrm>
          <a:prstGeom prst="rect">
            <a:avLst/>
          </a:prstGeom>
          <a:noFill/>
        </p:spPr>
        <p:txBody>
          <a:bodyPr wrap="square" rtlCol="0">
            <a:spAutoFit/>
          </a:bodyPr>
          <a:lstStyle/>
          <a:p>
            <a:r>
              <a:rPr lang="en-US" sz="1600" dirty="0">
                <a:latin typeface="Roboto" panose="020B0604020202020204" charset="0"/>
                <a:ea typeface="Roboto" panose="020B0604020202020204" charset="0"/>
              </a:rPr>
              <a:t>How do you think the dragon felt when seeing this beast?</a:t>
            </a:r>
          </a:p>
        </p:txBody>
      </p:sp>
      <p:sp>
        <p:nvSpPr>
          <p:cNvPr id="9" name="TextBox 8">
            <a:extLst>
              <a:ext uri="{FF2B5EF4-FFF2-40B4-BE49-F238E27FC236}">
                <a16:creationId xmlns:a16="http://schemas.microsoft.com/office/drawing/2014/main" id="{1FE27954-2286-4F4D-9D6F-E14CF605E4C9}"/>
              </a:ext>
            </a:extLst>
          </p:cNvPr>
          <p:cNvSpPr txBox="1"/>
          <p:nvPr/>
        </p:nvSpPr>
        <p:spPr>
          <a:xfrm rot="10800000" flipV="1">
            <a:off x="4683760" y="4058578"/>
            <a:ext cx="3870960" cy="584775"/>
          </a:xfrm>
          <a:prstGeom prst="rect">
            <a:avLst/>
          </a:prstGeom>
          <a:noFill/>
        </p:spPr>
        <p:txBody>
          <a:bodyPr wrap="square" rtlCol="0">
            <a:spAutoFit/>
          </a:bodyPr>
          <a:lstStyle/>
          <a:p>
            <a:r>
              <a:rPr lang="en-US" sz="1600" dirty="0">
                <a:latin typeface="Roboto" panose="020B0604020202020204" charset="0"/>
                <a:ea typeface="Roboto" panose="020B0604020202020204" charset="0"/>
              </a:rPr>
              <a:t>Why do you think the animals had to go to this length at the end of the story?</a:t>
            </a:r>
          </a:p>
        </p:txBody>
      </p:sp>
      <p:sp>
        <p:nvSpPr>
          <p:cNvPr id="10" name="TextBox 9">
            <a:extLst>
              <a:ext uri="{FF2B5EF4-FFF2-40B4-BE49-F238E27FC236}">
                <a16:creationId xmlns:a16="http://schemas.microsoft.com/office/drawing/2014/main" id="{C73889BC-3C27-4897-AC65-DDBB0809D87C}"/>
              </a:ext>
            </a:extLst>
          </p:cNvPr>
          <p:cNvSpPr txBox="1"/>
          <p:nvPr/>
        </p:nvSpPr>
        <p:spPr>
          <a:xfrm rot="10800000" flipV="1">
            <a:off x="4683760" y="4896139"/>
            <a:ext cx="3870960" cy="584775"/>
          </a:xfrm>
          <a:prstGeom prst="rect">
            <a:avLst/>
          </a:prstGeom>
          <a:noFill/>
        </p:spPr>
        <p:txBody>
          <a:bodyPr wrap="square" rtlCol="0">
            <a:spAutoFit/>
          </a:bodyPr>
          <a:lstStyle/>
          <a:p>
            <a:r>
              <a:rPr lang="en-US" sz="1600" dirty="0">
                <a:latin typeface="Roboto" panose="020B0604020202020204" charset="0"/>
                <a:ea typeface="Roboto" panose="020B0604020202020204" charset="0"/>
              </a:rPr>
              <a:t>Can you find any sounds they are learning this week? (</a:t>
            </a:r>
            <a:r>
              <a:rPr lang="en-US" sz="1600" dirty="0" err="1">
                <a:latin typeface="Roboto" panose="020B0604020202020204" charset="0"/>
                <a:ea typeface="Roboto" panose="020B0604020202020204" charset="0"/>
              </a:rPr>
              <a:t>ea</a:t>
            </a:r>
            <a:r>
              <a:rPr lang="en-US" sz="1600" dirty="0">
                <a:latin typeface="Roboto" panose="020B0604020202020204" charset="0"/>
                <a:ea typeface="Roboto" panose="020B0604020202020204" charset="0"/>
              </a:rPr>
              <a:t>) </a:t>
            </a:r>
          </a:p>
        </p:txBody>
      </p:sp>
      <p:sp>
        <p:nvSpPr>
          <p:cNvPr id="11" name="TextBox 10">
            <a:extLst>
              <a:ext uri="{FF2B5EF4-FFF2-40B4-BE49-F238E27FC236}">
                <a16:creationId xmlns:a16="http://schemas.microsoft.com/office/drawing/2014/main" id="{4D20025C-2872-46CD-8B1B-B3147F866B6C}"/>
              </a:ext>
            </a:extLst>
          </p:cNvPr>
          <p:cNvSpPr txBox="1"/>
          <p:nvPr/>
        </p:nvSpPr>
        <p:spPr>
          <a:xfrm rot="10800000" flipV="1">
            <a:off x="4683760" y="5542471"/>
            <a:ext cx="3870960" cy="584775"/>
          </a:xfrm>
          <a:prstGeom prst="rect">
            <a:avLst/>
          </a:prstGeom>
          <a:noFill/>
        </p:spPr>
        <p:txBody>
          <a:bodyPr wrap="square" rtlCol="0">
            <a:spAutoFit/>
          </a:bodyPr>
          <a:lstStyle/>
          <a:p>
            <a:r>
              <a:rPr lang="en-US" sz="1600" dirty="0">
                <a:latin typeface="Roboto" panose="020B0604020202020204" charset="0"/>
                <a:ea typeface="Roboto" panose="020B0604020202020204" charset="0"/>
              </a:rPr>
              <a:t>What do you think the word ‘strode’ means? </a:t>
            </a:r>
          </a:p>
        </p:txBody>
      </p:sp>
    </p:spTree>
    <p:extLst>
      <p:ext uri="{BB962C8B-B14F-4D97-AF65-F5344CB8AC3E}">
        <p14:creationId xmlns:p14="http://schemas.microsoft.com/office/powerpoint/2010/main" val="345667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9" name="Google Shape;119;p8"/>
          <p:cNvPicPr preferRelativeResize="0"/>
          <p:nvPr/>
        </p:nvPicPr>
        <p:blipFill rotWithShape="1">
          <a:blip r:embed="rId3">
            <a:alphaModFix/>
          </a:blip>
          <a:srcRect/>
          <a:stretch/>
        </p:blipFill>
        <p:spPr>
          <a:xfrm>
            <a:off x="0" y="6118506"/>
            <a:ext cx="9144000" cy="739494"/>
          </a:xfrm>
          <a:prstGeom prst="rect">
            <a:avLst/>
          </a:prstGeom>
          <a:noFill/>
          <a:ln>
            <a:noFill/>
          </a:ln>
        </p:spPr>
      </p:pic>
      <p:sp>
        <p:nvSpPr>
          <p:cNvPr id="2" name="TextBox 1">
            <a:extLst>
              <a:ext uri="{FF2B5EF4-FFF2-40B4-BE49-F238E27FC236}">
                <a16:creationId xmlns:a16="http://schemas.microsoft.com/office/drawing/2014/main" id="{FF0C145A-B295-44E0-BF13-EF69F74DD143}"/>
              </a:ext>
            </a:extLst>
          </p:cNvPr>
          <p:cNvSpPr txBox="1"/>
          <p:nvPr/>
        </p:nvSpPr>
        <p:spPr>
          <a:xfrm>
            <a:off x="975360" y="2621279"/>
            <a:ext cx="7833360" cy="461665"/>
          </a:xfrm>
          <a:prstGeom prst="rect">
            <a:avLst/>
          </a:prstGeom>
          <a:solidFill>
            <a:schemeClr val="bg1"/>
          </a:solidFill>
        </p:spPr>
        <p:txBody>
          <a:bodyPr wrap="square" rtlCol="0">
            <a:spAutoFit/>
          </a:bodyPr>
          <a:lstStyle/>
          <a:p>
            <a:r>
              <a:rPr lang="en-US" sz="2400" dirty="0">
                <a:latin typeface="Roboto" panose="020B0604020202020204" charset="0"/>
                <a:ea typeface="Roboto" panose="020B0604020202020204" charset="0"/>
              </a:rPr>
              <a:t>Thank you for taking the time to find out about Class 2!</a:t>
            </a:r>
            <a:endParaRPr lang="en-GB" sz="2400" dirty="0">
              <a:latin typeface="Roboto" panose="020B0604020202020204" charset="0"/>
              <a:ea typeface="Roboto" panose="020B060402020202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7" descr="Good Morning Sun Clipart Free | Good morning sun, Morning quotes funny,  Good morning quotes">
            <a:extLst>
              <a:ext uri="{FF2B5EF4-FFF2-40B4-BE49-F238E27FC236}">
                <a16:creationId xmlns:a16="http://schemas.microsoft.com/office/drawing/2014/main" id="{AEB5374B-E268-47E7-9FE6-6500D006E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77" y="316708"/>
            <a:ext cx="1553368" cy="155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a:extLst>
              <a:ext uri="{FF2B5EF4-FFF2-40B4-BE49-F238E27FC236}">
                <a16:creationId xmlns:a16="http://schemas.microsoft.com/office/drawing/2014/main" id="{213BB8C0-C0B3-4303-8284-88C026F4BB0C}"/>
              </a:ext>
            </a:extLst>
          </p:cNvPr>
          <p:cNvSpPr>
            <a:spLocks noGrp="1" noChangeArrowheads="1"/>
          </p:cNvSpPr>
          <p:nvPr>
            <p:ph type="title"/>
          </p:nvPr>
        </p:nvSpPr>
        <p:spPr>
          <a:xfrm>
            <a:off x="2124075" y="260350"/>
            <a:ext cx="4918075" cy="882650"/>
          </a:xfrm>
        </p:spPr>
        <p:txBody>
          <a:bodyPr>
            <a:normAutofit fontScale="90000"/>
          </a:bodyPr>
          <a:lstStyle/>
          <a:p>
            <a:pPr eaLnBrk="1" hangingPunct="1"/>
            <a:r>
              <a:rPr lang="en-GB" altLang="en-US" sz="4000" dirty="0"/>
              <a:t>Learning in Class 2</a:t>
            </a:r>
          </a:p>
        </p:txBody>
      </p:sp>
      <p:pic>
        <p:nvPicPr>
          <p:cNvPr id="3076" name="Picture 5" descr="Math Clipart Vector Art, Icons, and Graphics for Free Download">
            <a:extLst>
              <a:ext uri="{FF2B5EF4-FFF2-40B4-BE49-F238E27FC236}">
                <a16:creationId xmlns:a16="http://schemas.microsoft.com/office/drawing/2014/main" id="{8FBC93A0-52C8-48AD-87EB-4B15212D9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769" y="1072357"/>
            <a:ext cx="2519362"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8">
            <a:extLst>
              <a:ext uri="{FF2B5EF4-FFF2-40B4-BE49-F238E27FC236}">
                <a16:creationId xmlns:a16="http://schemas.microsoft.com/office/drawing/2014/main" id="{B746885B-1576-4E85-A04E-D83907B207E7}"/>
              </a:ext>
            </a:extLst>
          </p:cNvPr>
          <p:cNvSpPr txBox="1">
            <a:spLocks noChangeArrowheads="1"/>
          </p:cNvSpPr>
          <p:nvPr/>
        </p:nvSpPr>
        <p:spPr bwMode="auto">
          <a:xfrm>
            <a:off x="745570" y="864791"/>
            <a:ext cx="79216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1200" b="1" dirty="0"/>
              <a:t>Morning work</a:t>
            </a:r>
          </a:p>
        </p:txBody>
      </p:sp>
      <p:sp>
        <p:nvSpPr>
          <p:cNvPr id="3078" name="AutoShape 10" descr="Talk for Writing – Everyone deserves the taste of success">
            <a:extLst>
              <a:ext uri="{FF2B5EF4-FFF2-40B4-BE49-F238E27FC236}">
                <a16:creationId xmlns:a16="http://schemas.microsoft.com/office/drawing/2014/main" id="{9B4A863B-BDE9-44D3-A4AF-810C4275ED78}"/>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3079" name="Picture 12" descr="Talk For Literacy – Yanchep Beach Primary School">
            <a:extLst>
              <a:ext uri="{FF2B5EF4-FFF2-40B4-BE49-F238E27FC236}">
                <a16:creationId xmlns:a16="http://schemas.microsoft.com/office/drawing/2014/main" id="{20A0F415-E835-4BBF-94CF-BB39250C8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342" b="17973"/>
          <a:stretch>
            <a:fillRect/>
          </a:stretch>
        </p:blipFill>
        <p:spPr bwMode="auto">
          <a:xfrm>
            <a:off x="6312935" y="1961396"/>
            <a:ext cx="2711945" cy="78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4" descr="Free Read Write Inc. eBooks for EYFS and KS1 | Meopham Community Academy">
            <a:extLst>
              <a:ext uri="{FF2B5EF4-FFF2-40B4-BE49-F238E27FC236}">
                <a16:creationId xmlns:a16="http://schemas.microsoft.com/office/drawing/2014/main" id="{A7052948-3B78-46CA-B171-7B8E00E90A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813" y="595630"/>
            <a:ext cx="251618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6" descr="Outdoor Learning Experiences | Partners | Countryside Classroom">
            <a:extLst>
              <a:ext uri="{FF2B5EF4-FFF2-40B4-BE49-F238E27FC236}">
                <a16:creationId xmlns:a16="http://schemas.microsoft.com/office/drawing/2014/main" id="{0AC1E409-8A3E-4DBF-B0E8-664A4E1E86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245" y="2538730"/>
            <a:ext cx="158432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8" descr="What is Child-Initiated Play? | Twinkl Teaching Wiki">
            <a:extLst>
              <a:ext uri="{FF2B5EF4-FFF2-40B4-BE49-F238E27FC236}">
                <a16:creationId xmlns:a16="http://schemas.microsoft.com/office/drawing/2014/main" id="{FA4C1F3D-DAA6-469E-B730-4D0DD9C5E1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7368" y="3953390"/>
            <a:ext cx="3097213"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20" descr="School Programmes | Newcastle United Foundation">
            <a:extLst>
              <a:ext uri="{FF2B5EF4-FFF2-40B4-BE49-F238E27FC236}">
                <a16:creationId xmlns:a16="http://schemas.microsoft.com/office/drawing/2014/main" id="{B81CD37A-79B6-4146-8003-F978F16310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722" r="20558" b="19507"/>
          <a:stretch>
            <a:fillRect/>
          </a:stretch>
        </p:blipFill>
        <p:spPr bwMode="auto">
          <a:xfrm>
            <a:off x="203044" y="1921589"/>
            <a:ext cx="1944688"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AutoShape 22" descr="CJ&amp;#39;s Education Sevices - Commando Joe&amp;#39;s">
            <a:extLst>
              <a:ext uri="{FF2B5EF4-FFF2-40B4-BE49-F238E27FC236}">
                <a16:creationId xmlns:a16="http://schemas.microsoft.com/office/drawing/2014/main" id="{D1532072-FEFB-4EF1-8A80-2B4E6EA17498}"/>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085" name="AutoShape 24" descr="CJ&amp;#39;s Education Sevices - Commando Joe&amp;#39;s">
            <a:extLst>
              <a:ext uri="{FF2B5EF4-FFF2-40B4-BE49-F238E27FC236}">
                <a16:creationId xmlns:a16="http://schemas.microsoft.com/office/drawing/2014/main" id="{179C31E7-D4E6-483C-9403-C3ACE7FA25E8}"/>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086" name="AutoShape 26" descr="CJ&amp;#39;s Education Sevices - Commando Joe&amp;#39;s">
            <a:extLst>
              <a:ext uri="{FF2B5EF4-FFF2-40B4-BE49-F238E27FC236}">
                <a16:creationId xmlns:a16="http://schemas.microsoft.com/office/drawing/2014/main" id="{014F1AFE-8155-46E3-93C7-DAC569F5A626}"/>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3087" name="Picture 29">
            <a:extLst>
              <a:ext uri="{FF2B5EF4-FFF2-40B4-BE49-F238E27FC236}">
                <a16:creationId xmlns:a16="http://schemas.microsoft.com/office/drawing/2014/main" id="{8504CE92-E54D-41DD-9FBD-8A3EB15A11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9925" y="4797425"/>
            <a:ext cx="1873250" cy="153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31" descr="Mayville Primary School - Music">
            <a:extLst>
              <a:ext uri="{FF2B5EF4-FFF2-40B4-BE49-F238E27FC236}">
                <a16:creationId xmlns:a16="http://schemas.microsoft.com/office/drawing/2014/main" id="{5CF20E47-7B0A-4951-A4AE-7564CF8E72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1582" y="2619415"/>
            <a:ext cx="1199915" cy="119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33" descr="Welcome to Luttons Community Primary School">
            <a:extLst>
              <a:ext uri="{FF2B5EF4-FFF2-40B4-BE49-F238E27FC236}">
                <a16:creationId xmlns:a16="http://schemas.microsoft.com/office/drawing/2014/main" id="{5AC0543F-03B6-4AA3-8872-20438BD7BA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6434" y="5312412"/>
            <a:ext cx="2504870" cy="119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35" descr="St John Fisher Catholic Primary School - EYFS/ KS1 Around the world in 35  days - Term 6 Topic">
            <a:extLst>
              <a:ext uri="{FF2B5EF4-FFF2-40B4-BE49-F238E27FC236}">
                <a16:creationId xmlns:a16="http://schemas.microsoft.com/office/drawing/2014/main" id="{C763D158-32BE-486E-99D8-488C1B4E03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9750" y="5084763"/>
            <a:ext cx="2592388"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37" descr="History Workshops and Shows for Primary Schools - School Workshops">
            <a:extLst>
              <a:ext uri="{FF2B5EF4-FFF2-40B4-BE49-F238E27FC236}">
                <a16:creationId xmlns:a16="http://schemas.microsoft.com/office/drawing/2014/main" id="{041B5144-1AD3-495F-99E8-5FF16FFE60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320" y="3956883"/>
            <a:ext cx="2487296" cy="78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2" descr="clipboard(3)">
            <a:extLst>
              <a:ext uri="{FF2B5EF4-FFF2-40B4-BE49-F238E27FC236}">
                <a16:creationId xmlns:a16="http://schemas.microsoft.com/office/drawing/2014/main" id="{7408A1F4-E265-4844-8050-22B1BB6009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65975" y="2795587"/>
            <a:ext cx="1439862" cy="962025"/>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53184EB-F653-4D19-AB01-6D4A626005F7}"/>
              </a:ext>
            </a:extLst>
          </p:cNvPr>
          <p:cNvSpPr txBox="1"/>
          <p:nvPr/>
        </p:nvSpPr>
        <p:spPr>
          <a:xfrm>
            <a:off x="7397750" y="6142236"/>
            <a:ext cx="1746250" cy="307777"/>
          </a:xfrm>
          <a:prstGeom prst="rect">
            <a:avLst/>
          </a:prstGeom>
          <a:noFill/>
        </p:spPr>
        <p:txBody>
          <a:bodyPr wrap="square" rtlCol="0">
            <a:spAutoFit/>
          </a:bodyPr>
          <a:lstStyle/>
          <a:p>
            <a:r>
              <a:rPr lang="en-US" dirty="0">
                <a:latin typeface="Comic Sans MS" panose="030F0702030302020204" pitchFamily="66" charset="0"/>
              </a:rPr>
              <a:t>Commando Joe’s </a:t>
            </a:r>
            <a:endParaRPr lang="en-GB" dirty="0">
              <a:latin typeface="Comic Sans MS" panose="030F0702030302020204" pitchFamily="66" charset="0"/>
            </a:endParaRPr>
          </a:p>
        </p:txBody>
      </p:sp>
      <p:pic>
        <p:nvPicPr>
          <p:cNvPr id="2050" name="Picture 2" descr="Times Tables Rock Stars: Play">
            <a:extLst>
              <a:ext uri="{FF2B5EF4-FFF2-40B4-BE49-F238E27FC236}">
                <a16:creationId xmlns:a16="http://schemas.microsoft.com/office/drawing/2014/main" id="{B83FB197-8976-42EE-8DB6-F68DBB9459F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2559" y="1019574"/>
            <a:ext cx="1349496" cy="10199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plashLearn – Math and Reading – Down Syndrome Foundation of Orange County">
            <a:extLst>
              <a:ext uri="{FF2B5EF4-FFF2-40B4-BE49-F238E27FC236}">
                <a16:creationId xmlns:a16="http://schemas.microsoft.com/office/drawing/2014/main" id="{E873F708-79E7-4C9A-A698-851D455EF56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97409" y="2256798"/>
            <a:ext cx="1287462" cy="12817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Power of Reading Habit |">
            <a:extLst>
              <a:ext uri="{FF2B5EF4-FFF2-40B4-BE49-F238E27FC236}">
                <a16:creationId xmlns:a16="http://schemas.microsoft.com/office/drawing/2014/main" id="{A741DAF7-320F-4D2D-A827-55AB513CE73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81336" y="4080592"/>
            <a:ext cx="2098891" cy="11753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6000" r="-6000"/>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5454253-F00D-4295-8DF9-6B9EBFEDEFBB}"/>
              </a:ext>
            </a:extLst>
          </p:cNvPr>
          <p:cNvSpPr>
            <a:spLocks noGrp="1" noChangeArrowheads="1"/>
          </p:cNvSpPr>
          <p:nvPr>
            <p:ph type="title"/>
          </p:nvPr>
        </p:nvSpPr>
        <p:spPr>
          <a:xfrm>
            <a:off x="701040" y="442754"/>
            <a:ext cx="6126480" cy="1150938"/>
          </a:xfrm>
        </p:spPr>
        <p:txBody>
          <a:bodyPr>
            <a:normAutofit/>
          </a:bodyPr>
          <a:lstStyle/>
          <a:p>
            <a:pPr eaLnBrk="1" hangingPunct="1"/>
            <a:r>
              <a:rPr lang="en-GB" altLang="en-US" sz="3200" b="0" dirty="0"/>
              <a:t>A Typical Day in Class 2</a:t>
            </a:r>
          </a:p>
        </p:txBody>
      </p:sp>
      <p:sp>
        <p:nvSpPr>
          <p:cNvPr id="4099" name="Rectangle 3">
            <a:extLst>
              <a:ext uri="{FF2B5EF4-FFF2-40B4-BE49-F238E27FC236}">
                <a16:creationId xmlns:a16="http://schemas.microsoft.com/office/drawing/2014/main" id="{FC8F6BCB-01F4-42CB-9AA1-FA1DAB29DF46}"/>
              </a:ext>
            </a:extLst>
          </p:cNvPr>
          <p:cNvSpPr>
            <a:spLocks noGrp="1" noChangeArrowheads="1"/>
          </p:cNvSpPr>
          <p:nvPr>
            <p:ph type="body" idx="1"/>
          </p:nvPr>
        </p:nvSpPr>
        <p:spPr>
          <a:xfrm>
            <a:off x="489745" y="1829810"/>
            <a:ext cx="8164510" cy="4821554"/>
          </a:xfrm>
        </p:spPr>
        <p:txBody>
          <a:bodyPr>
            <a:normAutofit fontScale="70000" lnSpcReduction="20000"/>
          </a:bodyPr>
          <a:lstStyle/>
          <a:p>
            <a:pPr eaLnBrk="1" hangingPunct="1">
              <a:defRPr/>
            </a:pPr>
            <a:r>
              <a:rPr lang="en-GB" altLang="en-US" sz="2900" dirty="0">
                <a:latin typeface="Roboto" panose="020B0604020202020204" charset="0"/>
                <a:ea typeface="Roboto" panose="020B0604020202020204" charset="0"/>
              </a:rPr>
              <a:t>Morning Task (Children read home books / corrections to work)</a:t>
            </a:r>
          </a:p>
          <a:p>
            <a:pPr eaLnBrk="1" hangingPunct="1">
              <a:defRPr/>
            </a:pPr>
            <a:r>
              <a:rPr lang="en-GB" altLang="en-US" sz="2900" dirty="0">
                <a:latin typeface="Roboto" panose="020B0604020202020204" charset="0"/>
                <a:ea typeface="Roboto" panose="020B0604020202020204" charset="0"/>
              </a:rPr>
              <a:t>Maths / Mental Maths </a:t>
            </a:r>
          </a:p>
          <a:p>
            <a:pPr eaLnBrk="1" hangingPunct="1">
              <a:defRPr/>
            </a:pPr>
            <a:r>
              <a:rPr lang="en-GB" altLang="en-US" sz="2900" dirty="0">
                <a:solidFill>
                  <a:srgbClr val="FF0000"/>
                </a:solidFill>
                <a:latin typeface="Roboto" panose="020B0604020202020204" charset="0"/>
                <a:ea typeface="Roboto" panose="020B0604020202020204" charset="0"/>
              </a:rPr>
              <a:t>Break time (fruit for all /milk optional)</a:t>
            </a:r>
          </a:p>
          <a:p>
            <a:pPr>
              <a:defRPr/>
            </a:pPr>
            <a:r>
              <a:rPr lang="en-GB" altLang="en-US" sz="2900" dirty="0">
                <a:latin typeface="Roboto" panose="020B0604020202020204" charset="0"/>
                <a:ea typeface="Roboto" panose="020B0604020202020204" charset="0"/>
              </a:rPr>
              <a:t>Phonics</a:t>
            </a:r>
          </a:p>
          <a:p>
            <a:pPr eaLnBrk="1" hangingPunct="1">
              <a:defRPr/>
            </a:pPr>
            <a:r>
              <a:rPr lang="en-GB" altLang="en-US" sz="2900" dirty="0">
                <a:latin typeface="Roboto" panose="020B0604020202020204" charset="0"/>
                <a:ea typeface="Roboto" panose="020B0604020202020204" charset="0"/>
              </a:rPr>
              <a:t>Literacy (RWI, Power of Reading, Pie Cobbett- Talk for Writing) </a:t>
            </a:r>
          </a:p>
          <a:p>
            <a:pPr eaLnBrk="1" hangingPunct="1">
              <a:defRPr/>
            </a:pPr>
            <a:r>
              <a:rPr lang="en-GB" altLang="en-US" sz="2900" dirty="0">
                <a:solidFill>
                  <a:srgbClr val="FF0000"/>
                </a:solidFill>
                <a:latin typeface="Roboto" panose="020B0604020202020204" charset="0"/>
                <a:ea typeface="Roboto" panose="020B0604020202020204" charset="0"/>
              </a:rPr>
              <a:t>Lunch Break</a:t>
            </a:r>
          </a:p>
          <a:p>
            <a:pPr>
              <a:defRPr/>
            </a:pPr>
            <a:r>
              <a:rPr lang="en-GB" altLang="en-US" sz="2900" dirty="0">
                <a:latin typeface="Roboto" panose="020B0604020202020204" charset="0"/>
                <a:ea typeface="Roboto" panose="020B0604020202020204" charset="0"/>
              </a:rPr>
              <a:t>Guided Reading </a:t>
            </a:r>
          </a:p>
          <a:p>
            <a:pPr eaLnBrk="1" hangingPunct="1">
              <a:defRPr/>
            </a:pPr>
            <a:r>
              <a:rPr lang="en-US" altLang="en-US" sz="2900" dirty="0">
                <a:latin typeface="Roboto" panose="020B0604020202020204" charset="0"/>
                <a:ea typeface="Roboto" panose="020B0604020202020204" charset="0"/>
              </a:rPr>
              <a:t>Afternoon lesson (History, Geography, Science, Computing, RE, PE </a:t>
            </a:r>
            <a:r>
              <a:rPr lang="en-US" altLang="en-US" sz="2900" dirty="0" err="1">
                <a:latin typeface="Roboto" panose="020B0604020202020204" charset="0"/>
                <a:ea typeface="Roboto" panose="020B0604020202020204" charset="0"/>
              </a:rPr>
              <a:t>etc</a:t>
            </a:r>
            <a:r>
              <a:rPr lang="en-US" altLang="en-US" sz="2900" dirty="0">
                <a:latin typeface="Roboto" panose="020B0604020202020204" charset="0"/>
                <a:ea typeface="Roboto" panose="020B0604020202020204" charset="0"/>
              </a:rPr>
              <a:t>…)</a:t>
            </a:r>
          </a:p>
          <a:p>
            <a:pPr eaLnBrk="1" hangingPunct="1">
              <a:defRPr/>
            </a:pPr>
            <a:r>
              <a:rPr lang="en-US" altLang="en-US" sz="2900" dirty="0">
                <a:latin typeface="Roboto" panose="020B0604020202020204" charset="0"/>
                <a:ea typeface="Roboto" panose="020B0604020202020204" charset="0"/>
              </a:rPr>
              <a:t>Additional basic skills</a:t>
            </a:r>
          </a:p>
          <a:p>
            <a:pPr eaLnBrk="1" hangingPunct="1">
              <a:defRPr/>
            </a:pPr>
            <a:r>
              <a:rPr lang="en-US" altLang="en-US" sz="2900" dirty="0">
                <a:latin typeface="Roboto" panose="020B0604020202020204" charset="0"/>
                <a:ea typeface="Roboto" panose="020B0604020202020204" charset="0"/>
              </a:rPr>
              <a:t>E</a:t>
            </a:r>
            <a:r>
              <a:rPr lang="en-GB" altLang="en-US" sz="2900" dirty="0">
                <a:latin typeface="Roboto" panose="020B0604020202020204" charset="0"/>
                <a:ea typeface="Roboto" panose="020B0604020202020204" charset="0"/>
              </a:rPr>
              <a:t>verybody Reading In Class or teacher reads a story</a:t>
            </a:r>
          </a:p>
          <a:p>
            <a:pPr eaLnBrk="1" hangingPunct="1">
              <a:defRPr/>
            </a:pPr>
            <a:endParaRPr lang="en-GB" altLang="en-US" sz="2000" dirty="0">
              <a:latin typeface="Comic Sans MS" panose="030F0702030302020204" pitchFamily="66" charset="0"/>
            </a:endParaRPr>
          </a:p>
        </p:txBody>
      </p:sp>
      <p:pic>
        <p:nvPicPr>
          <p:cNvPr id="4100" name="Picture 5" descr="A Day In Our Class - Centralps 2-1">
            <a:extLst>
              <a:ext uri="{FF2B5EF4-FFF2-40B4-BE49-F238E27FC236}">
                <a16:creationId xmlns:a16="http://schemas.microsoft.com/office/drawing/2014/main" id="{364AB6A9-CFDA-45A0-B68D-ED54BA48E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1150" y="206636"/>
            <a:ext cx="2184400" cy="162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A2025E4-EC7F-4C89-B5C7-17861B6AAA92}"/>
              </a:ext>
            </a:extLst>
          </p:cNvPr>
          <p:cNvSpPr>
            <a:spLocks noGrp="1" noChangeArrowheads="1"/>
          </p:cNvSpPr>
          <p:nvPr>
            <p:ph type="title"/>
          </p:nvPr>
        </p:nvSpPr>
        <p:spPr>
          <a:xfrm>
            <a:off x="395288" y="404813"/>
            <a:ext cx="8229600" cy="782637"/>
          </a:xfrm>
        </p:spPr>
        <p:txBody>
          <a:bodyPr>
            <a:normAutofit fontScale="90000"/>
          </a:bodyPr>
          <a:lstStyle/>
          <a:p>
            <a:pPr eaLnBrk="1" hangingPunct="1"/>
            <a:r>
              <a:rPr lang="en-US" altLang="en-US"/>
              <a:t>L</a:t>
            </a:r>
            <a:r>
              <a:rPr lang="en-GB" altLang="en-US"/>
              <a:t>earning in Class</a:t>
            </a:r>
          </a:p>
        </p:txBody>
      </p:sp>
      <p:sp>
        <p:nvSpPr>
          <p:cNvPr id="8195" name="Rectangle 3">
            <a:extLst>
              <a:ext uri="{FF2B5EF4-FFF2-40B4-BE49-F238E27FC236}">
                <a16:creationId xmlns:a16="http://schemas.microsoft.com/office/drawing/2014/main" id="{1EDBE5D9-216C-4132-9C3A-36BC0BF23FF7}"/>
              </a:ext>
            </a:extLst>
          </p:cNvPr>
          <p:cNvSpPr>
            <a:spLocks noGrp="1" noChangeArrowheads="1"/>
          </p:cNvSpPr>
          <p:nvPr>
            <p:ph type="body" idx="1"/>
          </p:nvPr>
        </p:nvSpPr>
        <p:spPr>
          <a:xfrm>
            <a:off x="323850" y="1417637"/>
            <a:ext cx="5152390" cy="4656137"/>
          </a:xfrm>
        </p:spPr>
        <p:txBody>
          <a:bodyPr>
            <a:normAutofit fontScale="92500"/>
          </a:bodyPr>
          <a:lstStyle/>
          <a:p>
            <a:pPr marL="0" indent="0" eaLnBrk="1" hangingPunct="1">
              <a:buFontTx/>
              <a:buNone/>
            </a:pPr>
            <a:r>
              <a:rPr lang="en-US" altLang="en-US" sz="2400" dirty="0"/>
              <a:t>Class 2 is made up of two year groups. This means, we have a wide range of learners who all have different learning needs to meet.</a:t>
            </a:r>
          </a:p>
          <a:p>
            <a:pPr marL="0" indent="0" eaLnBrk="1" hangingPunct="1">
              <a:buFontTx/>
              <a:buNone/>
            </a:pPr>
            <a:endParaRPr lang="en-US" altLang="en-US" sz="2400" dirty="0"/>
          </a:p>
          <a:p>
            <a:pPr marL="0" indent="0" eaLnBrk="1" hangingPunct="1">
              <a:buFontTx/>
              <a:buNone/>
            </a:pPr>
            <a:r>
              <a:rPr lang="en-US" altLang="en-US" sz="2400" dirty="0"/>
              <a:t>All tasks set are differentiated which means that work is either simplified or made more challenging.</a:t>
            </a:r>
            <a:r>
              <a:rPr lang="en-GB" altLang="en-US" sz="2400" dirty="0"/>
              <a:t> We have many resources to support learning and make lessons as practical and visual as possible. </a:t>
            </a:r>
          </a:p>
        </p:txBody>
      </p:sp>
      <p:pic>
        <p:nvPicPr>
          <p:cNvPr id="8196" name="Picture 5" descr="Differentiation: The Latest Great Debate - Angels And Superheroes">
            <a:extLst>
              <a:ext uri="{FF2B5EF4-FFF2-40B4-BE49-F238E27FC236}">
                <a16:creationId xmlns:a16="http://schemas.microsoft.com/office/drawing/2014/main" id="{E3F5B32C-BADF-4ECD-B68C-EDBC31BF9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240" y="1417637"/>
            <a:ext cx="3152609" cy="421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1"/>
          <p:cNvSpPr/>
          <p:nvPr/>
        </p:nvSpPr>
        <p:spPr>
          <a:xfrm>
            <a:off x="0" y="0"/>
            <a:ext cx="9144000" cy="1665843"/>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boto"/>
              <a:ea typeface="Roboto"/>
              <a:cs typeface="Roboto"/>
              <a:sym typeface="Roboto"/>
            </a:endParaRPr>
          </a:p>
        </p:txBody>
      </p:sp>
      <p:sp>
        <p:nvSpPr>
          <p:cNvPr id="31" name="Google Shape;31;p1"/>
          <p:cNvSpPr/>
          <p:nvPr/>
        </p:nvSpPr>
        <p:spPr>
          <a:xfrm>
            <a:off x="0" y="1665843"/>
            <a:ext cx="9144000" cy="5619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boto"/>
              <a:ea typeface="Roboto"/>
              <a:cs typeface="Roboto"/>
              <a:sym typeface="Roboto"/>
            </a:endParaRPr>
          </a:p>
        </p:txBody>
      </p:sp>
      <p:pic>
        <p:nvPicPr>
          <p:cNvPr id="32" name="Google Shape;32;p1"/>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33" name="Google Shape;33;p1"/>
          <p:cNvPicPr preferRelativeResize="0"/>
          <p:nvPr/>
        </p:nvPicPr>
        <p:blipFill rotWithShape="1">
          <a:blip r:embed="rId4">
            <a:alphaModFix/>
          </a:blip>
          <a:srcRect/>
          <a:stretch/>
        </p:blipFill>
        <p:spPr>
          <a:xfrm>
            <a:off x="0" y="6118506"/>
            <a:ext cx="9144000" cy="739494"/>
          </a:xfrm>
          <a:prstGeom prst="rect">
            <a:avLst/>
          </a:prstGeom>
          <a:noFill/>
          <a:ln>
            <a:noFill/>
          </a:ln>
        </p:spPr>
      </p:pic>
      <p:sp>
        <p:nvSpPr>
          <p:cNvPr id="34" name="Google Shape;34;p1"/>
          <p:cNvSpPr txBox="1"/>
          <p:nvPr/>
        </p:nvSpPr>
        <p:spPr>
          <a:xfrm>
            <a:off x="443061" y="557847"/>
            <a:ext cx="8341710"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300" b="0" i="0" u="none" strike="noStrike" cap="none" dirty="0">
                <a:solidFill>
                  <a:schemeClr val="dk1"/>
                </a:solidFill>
                <a:latin typeface="Roboto Black"/>
                <a:ea typeface="Roboto Black"/>
                <a:cs typeface="Roboto Black"/>
                <a:sym typeface="Roboto Black"/>
              </a:rPr>
              <a:t>End of Key Stage One Assessments 2022</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What are end of key stage one assessments?</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2" name="Google Shape;62;p4"/>
          <p:cNvSpPr txBox="1"/>
          <p:nvPr/>
        </p:nvSpPr>
        <p:spPr>
          <a:xfrm>
            <a:off x="299405" y="2357508"/>
            <a:ext cx="8539794" cy="3821761"/>
          </a:xfrm>
          <a:prstGeom prst="rect">
            <a:avLst/>
          </a:prstGeom>
          <a:solidFill>
            <a:srgbClr val="FDE7CF"/>
          </a:solidFill>
          <a:ln>
            <a:noFill/>
          </a:ln>
        </p:spPr>
        <p:txBody>
          <a:bodyPr spcFirstLastPara="1" wrap="square" lIns="216000" tIns="216000" rIns="216000" bIns="216000" anchor="t" anchorCtr="0">
            <a:spAutoFit/>
          </a:bodyPr>
          <a:lstStyle/>
          <a:p>
            <a:pPr marL="285750" lvl="0" indent="-285750" algn="just">
              <a:spcAft>
                <a:spcPts val="600"/>
              </a:spcAft>
              <a:buFont typeface="Arial" panose="020B0604020202020204" pitchFamily="34" charset="0"/>
              <a:buChar char="•"/>
            </a:pPr>
            <a:r>
              <a:rPr lang="en-GB" sz="2000" dirty="0">
                <a:solidFill>
                  <a:schemeClr val="dk1"/>
                </a:solidFill>
                <a:latin typeface="Roboto"/>
                <a:ea typeface="Roboto"/>
                <a:cs typeface="Roboto"/>
                <a:sym typeface="Roboto"/>
              </a:rPr>
              <a:t>All children are assessed during the last term of year 2 to judge what they have learned over the course of key stage one (years 1 and 2). </a:t>
            </a:r>
          </a:p>
          <a:p>
            <a:pPr marL="285750" lvl="0" indent="-285750" algn="just">
              <a:spcAft>
                <a:spcPts val="600"/>
              </a:spcAft>
              <a:buFont typeface="Arial" panose="020B0604020202020204" pitchFamily="34" charset="0"/>
              <a:buChar char="•"/>
            </a:pPr>
            <a:r>
              <a:rPr lang="en-GB" sz="2000" dirty="0">
                <a:solidFill>
                  <a:schemeClr val="dk1"/>
                </a:solidFill>
                <a:latin typeface="Roboto"/>
                <a:ea typeface="Roboto"/>
                <a:cs typeface="Roboto"/>
                <a:sym typeface="Roboto"/>
              </a:rPr>
              <a:t>Teachers judge whether each child in their class has achieved the expected standards for the end of key stage one.</a:t>
            </a:r>
          </a:p>
          <a:p>
            <a:pPr marL="285750" lvl="0" indent="-285750" algn="just">
              <a:spcAft>
                <a:spcPts val="600"/>
              </a:spcAft>
              <a:buFont typeface="Arial" panose="020B0604020202020204" pitchFamily="34" charset="0"/>
              <a:buChar char="•"/>
            </a:pPr>
            <a:r>
              <a:rPr lang="en-GB" sz="2000" dirty="0">
                <a:solidFill>
                  <a:schemeClr val="dk1"/>
                </a:solidFill>
                <a:latin typeface="Roboto"/>
                <a:ea typeface="Roboto"/>
                <a:cs typeface="Roboto"/>
                <a:sym typeface="Roboto"/>
              </a:rPr>
              <a:t>Teachers will use a range of evidence to support their judgements, including the children’s results in their national curriculum tests, as well as independent work in class. </a:t>
            </a:r>
          </a:p>
          <a:p>
            <a:pPr marL="285750" lvl="0" indent="-285750" algn="just">
              <a:spcAft>
                <a:spcPts val="600"/>
              </a:spcAft>
              <a:buFont typeface="Arial" panose="020B0604020202020204" pitchFamily="34" charset="0"/>
              <a:buChar char="•"/>
            </a:pPr>
            <a:r>
              <a:rPr lang="en-GB" sz="2000" dirty="0">
                <a:solidFill>
                  <a:schemeClr val="dk1"/>
                </a:solidFill>
                <a:latin typeface="Roboto"/>
                <a:ea typeface="Roboto"/>
                <a:cs typeface="Roboto"/>
                <a:sym typeface="Roboto"/>
              </a:rPr>
              <a:t>Teachers will judge what a child is able to do independently and align this with the national expectations for a child at the end of key stage one. </a:t>
            </a:r>
          </a:p>
        </p:txBody>
      </p:sp>
      <p:sp>
        <p:nvSpPr>
          <p:cNvPr id="63" name="Google Shape;63;p4"/>
          <p:cNvSpPr txBox="1"/>
          <p:nvPr/>
        </p:nvSpPr>
        <p:spPr>
          <a:xfrm>
            <a:off x="450559" y="1210982"/>
            <a:ext cx="8237486" cy="976403"/>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08000" tIns="72000" rIns="108000" bIns="72000" anchor="t" anchorCtr="0">
            <a:spAutoFit/>
          </a:bodyPr>
          <a:lstStyle/>
          <a:p>
            <a:pPr lvl="0" algn="ctr"/>
            <a:r>
              <a:rPr lang="en-GB" sz="1800" dirty="0">
                <a:solidFill>
                  <a:schemeClr val="dk1"/>
                </a:solidFill>
                <a:latin typeface="Roboto"/>
                <a:ea typeface="Roboto"/>
                <a:cs typeface="Roboto"/>
                <a:sym typeface="Roboto"/>
              </a:rPr>
              <a:t>What you might know as SATs or Standard Attainment Tests, are national curriculum tests that are usually taken by children at the end of key stage one.</a:t>
            </a:r>
            <a:br>
              <a:rPr lang="en-GB" sz="1800" dirty="0">
                <a:solidFill>
                  <a:schemeClr val="dk1"/>
                </a:solidFill>
                <a:latin typeface="Roboto"/>
                <a:ea typeface="Roboto"/>
                <a:cs typeface="Roboto"/>
                <a:sym typeface="Roboto"/>
              </a:rPr>
            </a:br>
            <a:r>
              <a:rPr lang="en-GB" sz="1800" dirty="0">
                <a:solidFill>
                  <a:schemeClr val="dk1"/>
                </a:solidFill>
                <a:latin typeface="Roboto"/>
                <a:ea typeface="Roboto"/>
                <a:cs typeface="Roboto"/>
                <a:sym typeface="Roboto"/>
              </a:rPr>
              <a:t>These are just part of the picture.</a:t>
            </a:r>
          </a:p>
        </p:txBody>
      </p:sp>
    </p:spTree>
    <p:extLst>
      <p:ext uri="{BB962C8B-B14F-4D97-AF65-F5344CB8AC3E}">
        <p14:creationId xmlns:p14="http://schemas.microsoft.com/office/powerpoint/2010/main" val="1277889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childTnLst>
                                </p:cTn>
                              </p:par>
                              <p:par>
                                <p:cTn id="19" presetID="10" presetClass="entr" presetSubtype="0" fill="hold" nodeType="withEffect">
                                  <p:stCondLst>
                                    <p:cond delay="1000"/>
                                  </p:stCondLst>
                                  <p:childTnLst>
                                    <p:set>
                                      <p:cBhvr>
                                        <p:cTn id="20" dur="1" fill="hold">
                                          <p:stCondLst>
                                            <p:cond delay="0"/>
                                          </p:stCondLst>
                                        </p:cTn>
                                        <p:tgtEl>
                                          <p:spTgt spid="62">
                                            <p:txEl>
                                              <p:pRg st="0" end="0"/>
                                            </p:txEl>
                                          </p:spTgt>
                                        </p:tgtEl>
                                        <p:attrNameLst>
                                          <p:attrName>style.visibility</p:attrName>
                                        </p:attrNameLst>
                                      </p:cBhvr>
                                      <p:to>
                                        <p:strVal val="visible"/>
                                      </p:to>
                                    </p:set>
                                    <p:animEffect transition="in" filter="fade">
                                      <p:cBhvr>
                                        <p:cTn id="21" dur="500"/>
                                        <p:tgtEl>
                                          <p:spTgt spid="62">
                                            <p:txEl>
                                              <p:pRg st="0" end="0"/>
                                            </p:txEl>
                                          </p:spTgt>
                                        </p:tgtEl>
                                      </p:cBhvr>
                                    </p:animEffect>
                                  </p:childTnLst>
                                </p:cTn>
                              </p:par>
                              <p:par>
                                <p:cTn id="22" presetID="10" presetClass="entr" presetSubtype="0" fill="hold" nodeType="withEffect">
                                  <p:stCondLst>
                                    <p:cond delay="1000"/>
                                  </p:stCondLst>
                                  <p:childTnLst>
                                    <p:set>
                                      <p:cBhvr>
                                        <p:cTn id="23" dur="1" fill="hold">
                                          <p:stCondLst>
                                            <p:cond delay="0"/>
                                          </p:stCondLst>
                                        </p:cTn>
                                        <p:tgtEl>
                                          <p:spTgt spid="62">
                                            <p:txEl>
                                              <p:pRg st="1" end="1"/>
                                            </p:txEl>
                                          </p:spTgt>
                                        </p:tgtEl>
                                        <p:attrNameLst>
                                          <p:attrName>style.visibility</p:attrName>
                                        </p:attrNameLst>
                                      </p:cBhvr>
                                      <p:to>
                                        <p:strVal val="visible"/>
                                      </p:to>
                                    </p:set>
                                    <p:animEffect transition="in" filter="fade">
                                      <p:cBhvr>
                                        <p:cTn id="24" dur="500"/>
                                        <p:tgtEl>
                                          <p:spTgt spid="62">
                                            <p:txEl>
                                              <p:pRg st="1" end="1"/>
                                            </p:txEl>
                                          </p:spTgt>
                                        </p:tgtEl>
                                      </p:cBhvr>
                                    </p:animEffect>
                                  </p:childTnLst>
                                </p:cTn>
                              </p:par>
                              <p:par>
                                <p:cTn id="25" presetID="10" presetClass="entr" presetSubtype="0" fill="hold" nodeType="withEffect">
                                  <p:stCondLst>
                                    <p:cond delay="1000"/>
                                  </p:stCondLst>
                                  <p:childTnLst>
                                    <p:set>
                                      <p:cBhvr>
                                        <p:cTn id="26" dur="1" fill="hold">
                                          <p:stCondLst>
                                            <p:cond delay="0"/>
                                          </p:stCondLst>
                                        </p:cTn>
                                        <p:tgtEl>
                                          <p:spTgt spid="62">
                                            <p:txEl>
                                              <p:pRg st="2" end="2"/>
                                            </p:txEl>
                                          </p:spTgt>
                                        </p:tgtEl>
                                        <p:attrNameLst>
                                          <p:attrName>style.visibility</p:attrName>
                                        </p:attrNameLst>
                                      </p:cBhvr>
                                      <p:to>
                                        <p:strVal val="visible"/>
                                      </p:to>
                                    </p:set>
                                    <p:animEffect transition="in" filter="fade">
                                      <p:cBhvr>
                                        <p:cTn id="27" dur="500"/>
                                        <p:tgtEl>
                                          <p:spTgt spid="62">
                                            <p:txEl>
                                              <p:pRg st="2" end="2"/>
                                            </p:txEl>
                                          </p:spTgt>
                                        </p:tgtEl>
                                      </p:cBhvr>
                                    </p:animEffect>
                                  </p:childTnLst>
                                </p:cTn>
                              </p:par>
                              <p:par>
                                <p:cTn id="28" presetID="10" presetClass="entr" presetSubtype="0" fill="hold" nodeType="withEffect">
                                  <p:stCondLst>
                                    <p:cond delay="1000"/>
                                  </p:stCondLst>
                                  <p:childTnLst>
                                    <p:set>
                                      <p:cBhvr>
                                        <p:cTn id="29" dur="1" fill="hold">
                                          <p:stCondLst>
                                            <p:cond delay="0"/>
                                          </p:stCondLst>
                                        </p:cTn>
                                        <p:tgtEl>
                                          <p:spTgt spid="62">
                                            <p:txEl>
                                              <p:pRg st="3" end="3"/>
                                            </p:txEl>
                                          </p:spTgt>
                                        </p:tgtEl>
                                        <p:attrNameLst>
                                          <p:attrName>style.visibility</p:attrName>
                                        </p:attrNameLst>
                                      </p:cBhvr>
                                      <p:to>
                                        <p:strVal val="visible"/>
                                      </p:to>
                                    </p:set>
                                    <p:animEffect transition="in" filter="fade">
                                      <p:cBhvr>
                                        <p:cTn id="30" dur="500"/>
                                        <p:tgtEl>
                                          <p:spTgt spid="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What are children tested on?</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5" name="Google Shape;65;p4"/>
          <p:cNvSpPr txBox="1"/>
          <p:nvPr/>
        </p:nvSpPr>
        <p:spPr>
          <a:xfrm>
            <a:off x="405771" y="1513576"/>
            <a:ext cx="2529207" cy="2076659"/>
          </a:xfrm>
          <a:prstGeom prst="rect">
            <a:avLst/>
          </a:prstGeom>
          <a:solidFill>
            <a:schemeClr val="accent3"/>
          </a:solidFill>
          <a:ln>
            <a:noFill/>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2800" b="1" dirty="0">
                <a:solidFill>
                  <a:schemeClr val="lt2"/>
                </a:solidFill>
                <a:latin typeface="Roboto"/>
                <a:ea typeface="Roboto"/>
                <a:cs typeface="Roboto"/>
                <a:sym typeface="Roboto"/>
              </a:rPr>
              <a:t>Maths</a:t>
            </a:r>
            <a:endParaRPr sz="2400" b="1" dirty="0"/>
          </a:p>
        </p:txBody>
      </p:sp>
      <p:sp>
        <p:nvSpPr>
          <p:cNvPr id="66" name="Google Shape;66;p4"/>
          <p:cNvSpPr txBox="1"/>
          <p:nvPr/>
        </p:nvSpPr>
        <p:spPr>
          <a:xfrm>
            <a:off x="2934978" y="1505516"/>
            <a:ext cx="5803251" cy="2085983"/>
          </a:xfrm>
          <a:prstGeom prst="rect">
            <a:avLst/>
          </a:prstGeom>
          <a:solidFill>
            <a:srgbClr val="D2D8EF"/>
          </a:solidFill>
          <a:ln>
            <a:noFill/>
          </a:ln>
        </p:spPr>
        <p:txBody>
          <a:bodyPr spcFirstLastPara="1" wrap="square" lIns="108000" tIns="108000" rIns="108000" bIns="108000" anchor="t" anchorCtr="0">
            <a:noAutofit/>
          </a:bodyPr>
          <a:lstStyle/>
          <a:p>
            <a:pPr lvl="0"/>
            <a:r>
              <a:rPr lang="en-GB" sz="1600" b="1" dirty="0">
                <a:solidFill>
                  <a:schemeClr val="dk1"/>
                </a:solidFill>
                <a:latin typeface="Roboto"/>
                <a:ea typeface="Roboto"/>
                <a:cs typeface="Roboto"/>
                <a:sym typeface="Roboto"/>
              </a:rPr>
              <a:t>Paper 1 - Arithmetic (20 minutes)</a:t>
            </a:r>
          </a:p>
          <a:p>
            <a:pPr lvl="0"/>
            <a:r>
              <a:rPr lang="en-GB" sz="1600" dirty="0">
                <a:solidFill>
                  <a:schemeClr val="dk1"/>
                </a:solidFill>
                <a:latin typeface="Roboto"/>
                <a:ea typeface="Roboto"/>
                <a:cs typeface="Roboto"/>
                <a:sym typeface="Roboto"/>
              </a:rPr>
              <a:t>Addition, subtraction, multiplication and division, including finding fractions. </a:t>
            </a:r>
          </a:p>
          <a:p>
            <a:pPr lvl="0"/>
            <a:r>
              <a:rPr lang="en-GB" sz="1600" b="1" dirty="0">
                <a:solidFill>
                  <a:schemeClr val="dk1"/>
                </a:solidFill>
                <a:latin typeface="Roboto"/>
                <a:ea typeface="Roboto"/>
                <a:cs typeface="Roboto"/>
                <a:sym typeface="Roboto"/>
              </a:rPr>
              <a:t>Paper 2 - Reasoning (35 minutes) </a:t>
            </a:r>
          </a:p>
          <a:p>
            <a:pPr lvl="0"/>
            <a:r>
              <a:rPr lang="en-GB" sz="1600" dirty="0">
                <a:solidFill>
                  <a:schemeClr val="dk1"/>
                </a:solidFill>
                <a:latin typeface="Roboto"/>
                <a:ea typeface="Roboto"/>
                <a:cs typeface="Roboto"/>
                <a:sym typeface="Roboto"/>
              </a:rPr>
              <a:t>Solving problems and reasoning. 5 questions are read aloud and children have 30 minutes to answer the rest of the questions independently. </a:t>
            </a:r>
          </a:p>
        </p:txBody>
      </p:sp>
      <p:sp>
        <p:nvSpPr>
          <p:cNvPr id="16" name="Google Shape;65;p4">
            <a:extLst>
              <a:ext uri="{FF2B5EF4-FFF2-40B4-BE49-F238E27FC236}">
                <a16:creationId xmlns:a16="http://schemas.microsoft.com/office/drawing/2014/main" id="{201B100A-7106-4A28-8451-07BC41A19C4B}"/>
              </a:ext>
            </a:extLst>
          </p:cNvPr>
          <p:cNvSpPr txBox="1"/>
          <p:nvPr/>
        </p:nvSpPr>
        <p:spPr>
          <a:xfrm>
            <a:off x="405771" y="3750837"/>
            <a:ext cx="2529207" cy="2470659"/>
          </a:xfrm>
          <a:prstGeom prst="rect">
            <a:avLst/>
          </a:prstGeom>
          <a:solidFill>
            <a:schemeClr val="accent3"/>
          </a:solidFill>
          <a:ln>
            <a:noFill/>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2800" b="1" dirty="0">
                <a:solidFill>
                  <a:schemeClr val="lt2"/>
                </a:solidFill>
                <a:latin typeface="Roboto"/>
                <a:ea typeface="Roboto"/>
                <a:cs typeface="Roboto"/>
                <a:sym typeface="Roboto"/>
              </a:rPr>
              <a:t>English Reading</a:t>
            </a:r>
            <a:endParaRPr sz="2400" b="1" dirty="0"/>
          </a:p>
        </p:txBody>
      </p:sp>
      <p:sp>
        <p:nvSpPr>
          <p:cNvPr id="17" name="Google Shape;66;p4">
            <a:extLst>
              <a:ext uri="{FF2B5EF4-FFF2-40B4-BE49-F238E27FC236}">
                <a16:creationId xmlns:a16="http://schemas.microsoft.com/office/drawing/2014/main" id="{E02456D3-B651-4B2C-97DC-0D447C61428E}"/>
              </a:ext>
            </a:extLst>
          </p:cNvPr>
          <p:cNvSpPr txBox="1"/>
          <p:nvPr/>
        </p:nvSpPr>
        <p:spPr>
          <a:xfrm>
            <a:off x="2934978" y="3742777"/>
            <a:ext cx="5803251" cy="2481752"/>
          </a:xfrm>
          <a:prstGeom prst="rect">
            <a:avLst/>
          </a:prstGeom>
          <a:solidFill>
            <a:srgbClr val="D2D8EF"/>
          </a:solidFill>
          <a:ln>
            <a:noFill/>
          </a:ln>
        </p:spPr>
        <p:txBody>
          <a:bodyPr spcFirstLastPara="1" wrap="square" lIns="108000" tIns="108000" rIns="108000" bIns="108000" anchor="t" anchorCtr="0">
            <a:noAutofit/>
          </a:bodyPr>
          <a:lstStyle/>
          <a:p>
            <a:pPr lvl="0"/>
            <a:r>
              <a:rPr lang="en-GB" sz="1600" dirty="0">
                <a:solidFill>
                  <a:schemeClr val="dk1"/>
                </a:solidFill>
                <a:latin typeface="Roboto"/>
                <a:ea typeface="Roboto"/>
                <a:cs typeface="Roboto"/>
                <a:sym typeface="Roboto"/>
              </a:rPr>
              <a:t>Both reading papers contain a variety of texts which increase in difficulty. Paper 2 is more challenging that paper 1. </a:t>
            </a:r>
          </a:p>
          <a:p>
            <a:pPr lvl="0"/>
            <a:r>
              <a:rPr lang="en-GB" sz="1600" b="1" dirty="0">
                <a:solidFill>
                  <a:schemeClr val="dk1"/>
                </a:solidFill>
                <a:latin typeface="Roboto"/>
                <a:ea typeface="Roboto"/>
                <a:cs typeface="Roboto"/>
                <a:sym typeface="Roboto"/>
              </a:rPr>
              <a:t>Paper 1 (30 minutes)</a:t>
            </a:r>
          </a:p>
          <a:p>
            <a:pPr lvl="0"/>
            <a:r>
              <a:rPr lang="en-GB" sz="1600" dirty="0">
                <a:solidFill>
                  <a:schemeClr val="dk1"/>
                </a:solidFill>
                <a:latin typeface="Roboto"/>
                <a:ea typeface="Roboto"/>
                <a:cs typeface="Roboto"/>
                <a:sym typeface="Roboto"/>
              </a:rPr>
              <a:t>Short sections of text for the children to read with questions underneath for them to answer.</a:t>
            </a:r>
          </a:p>
          <a:p>
            <a:pPr lvl="0"/>
            <a:r>
              <a:rPr lang="en-GB" sz="1600" b="1" dirty="0">
                <a:solidFill>
                  <a:schemeClr val="dk1"/>
                </a:solidFill>
                <a:latin typeface="Roboto"/>
                <a:ea typeface="Roboto"/>
                <a:cs typeface="Roboto"/>
                <a:sym typeface="Roboto"/>
              </a:rPr>
              <a:t>Paper 2 (40 minutes) </a:t>
            </a:r>
          </a:p>
          <a:p>
            <a:pPr lvl="0"/>
            <a:r>
              <a:rPr lang="en-GB" sz="1600" dirty="0">
                <a:solidFill>
                  <a:schemeClr val="dk1"/>
                </a:solidFill>
                <a:latin typeface="Roboto"/>
                <a:ea typeface="Roboto"/>
                <a:cs typeface="Roboto"/>
                <a:sym typeface="Roboto"/>
              </a:rPr>
              <a:t>A reading booklet with texts and a question booklet to record answers in.</a:t>
            </a:r>
          </a:p>
        </p:txBody>
      </p:sp>
    </p:spTree>
    <p:extLst>
      <p:ext uri="{BB962C8B-B14F-4D97-AF65-F5344CB8AC3E}">
        <p14:creationId xmlns:p14="http://schemas.microsoft.com/office/powerpoint/2010/main" val="203574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1000"/>
                                        <p:tgtEl>
                                          <p:spTgt spid="65"/>
                                        </p:tgtEl>
                                      </p:cBhvr>
                                    </p:animEffect>
                                  </p:childTnLst>
                                </p:cTn>
                              </p:par>
                              <p:par>
                                <p:cTn id="16" presetID="10" presetClass="entr" presetSubtype="0" fill="hold" nodeType="withEffect">
                                  <p:stCondLst>
                                    <p:cond delay="100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par>
                                <p:cTn id="24" presetID="10" presetClass="entr" presetSubtype="0" fill="hold" nodeType="with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What are children tested on?</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13" name="Google Shape;65;p4">
            <a:extLst>
              <a:ext uri="{FF2B5EF4-FFF2-40B4-BE49-F238E27FC236}">
                <a16:creationId xmlns:a16="http://schemas.microsoft.com/office/drawing/2014/main" id="{FAB7A9FC-4F7B-4F77-BB31-585B2B719752}"/>
              </a:ext>
            </a:extLst>
          </p:cNvPr>
          <p:cNvSpPr txBox="1"/>
          <p:nvPr/>
        </p:nvSpPr>
        <p:spPr>
          <a:xfrm>
            <a:off x="405771" y="1569374"/>
            <a:ext cx="2529207" cy="2997228"/>
          </a:xfrm>
          <a:prstGeom prst="rect">
            <a:avLst/>
          </a:prstGeom>
          <a:solidFill>
            <a:schemeClr val="accent3"/>
          </a:solidFill>
          <a:ln>
            <a:noFill/>
          </a:ln>
        </p:spPr>
        <p:txBody>
          <a:bodyPr spcFirstLastPara="1" wrap="square" lIns="108000" tIns="108000" rIns="108000" bIns="108000" anchor="ctr" anchorCtr="0">
            <a:noAutofit/>
          </a:bodyPr>
          <a:lstStyle/>
          <a:p>
            <a:pPr lvl="0" algn="ctr"/>
            <a:r>
              <a:rPr lang="en-GB" sz="2800" b="1" dirty="0">
                <a:solidFill>
                  <a:schemeClr val="lt2"/>
                </a:solidFill>
                <a:latin typeface="Roboto"/>
                <a:ea typeface="Roboto"/>
                <a:cs typeface="Roboto"/>
                <a:sym typeface="Roboto"/>
              </a:rPr>
              <a:t>English</a:t>
            </a:r>
          </a:p>
          <a:p>
            <a:pPr lvl="0" algn="ctr"/>
            <a:r>
              <a:rPr lang="en-GB" sz="2800" b="1" dirty="0">
                <a:solidFill>
                  <a:schemeClr val="lt2"/>
                </a:solidFill>
                <a:latin typeface="Roboto"/>
                <a:ea typeface="Roboto"/>
                <a:cs typeface="Roboto"/>
                <a:sym typeface="Roboto"/>
              </a:rPr>
              <a:t>Grammar, Punctuation and Spelling</a:t>
            </a:r>
          </a:p>
        </p:txBody>
      </p:sp>
      <p:sp>
        <p:nvSpPr>
          <p:cNvPr id="14" name="Google Shape;66;p4">
            <a:extLst>
              <a:ext uri="{FF2B5EF4-FFF2-40B4-BE49-F238E27FC236}">
                <a16:creationId xmlns:a16="http://schemas.microsoft.com/office/drawing/2014/main" id="{4551AE7E-42DB-4867-B025-A43207CA0DED}"/>
              </a:ext>
            </a:extLst>
          </p:cNvPr>
          <p:cNvSpPr txBox="1"/>
          <p:nvPr/>
        </p:nvSpPr>
        <p:spPr>
          <a:xfrm>
            <a:off x="2934978" y="1561314"/>
            <a:ext cx="5803251" cy="3010686"/>
          </a:xfrm>
          <a:prstGeom prst="rect">
            <a:avLst/>
          </a:prstGeom>
          <a:solidFill>
            <a:srgbClr val="D2D8EF"/>
          </a:solidFill>
          <a:ln>
            <a:noFill/>
          </a:ln>
        </p:spPr>
        <p:txBody>
          <a:bodyPr spcFirstLastPara="1" wrap="square" lIns="108000" tIns="108000" rIns="108000" bIns="108000" anchor="t" anchorCtr="0">
            <a:noAutofit/>
          </a:bodyPr>
          <a:lstStyle/>
          <a:p>
            <a:pPr lvl="0"/>
            <a:r>
              <a:rPr lang="en-GB" sz="1600" dirty="0">
                <a:solidFill>
                  <a:schemeClr val="dk1"/>
                </a:solidFill>
                <a:latin typeface="Roboto"/>
                <a:ea typeface="Roboto"/>
                <a:cs typeface="Roboto"/>
                <a:sym typeface="Roboto"/>
              </a:rPr>
              <a:t>These are optional papers which can be used to support teacher judgements on children’s writing attainment. </a:t>
            </a:r>
          </a:p>
          <a:p>
            <a:pPr lvl="0"/>
            <a:r>
              <a:rPr lang="en-GB" sz="1600" b="1" dirty="0">
                <a:solidFill>
                  <a:schemeClr val="dk1"/>
                </a:solidFill>
                <a:latin typeface="Roboto"/>
                <a:ea typeface="Roboto"/>
                <a:cs typeface="Roboto"/>
                <a:sym typeface="Roboto"/>
              </a:rPr>
              <a:t>Paper 1 - Spelling (15 minutes) </a:t>
            </a:r>
          </a:p>
          <a:p>
            <a:pPr lvl="0"/>
            <a:r>
              <a:rPr lang="en-GB" sz="1600" dirty="0">
                <a:solidFill>
                  <a:schemeClr val="dk1"/>
                </a:solidFill>
                <a:latin typeface="Roboto"/>
                <a:ea typeface="Roboto"/>
                <a:cs typeface="Roboto"/>
                <a:sym typeface="Roboto"/>
              </a:rPr>
              <a:t>The children have a booklet of sentences with missing words. The teacher reads out the sentences and children write in the correct spellings. </a:t>
            </a:r>
          </a:p>
          <a:p>
            <a:pPr lvl="0"/>
            <a:r>
              <a:rPr lang="en-GB" sz="1600" b="1" dirty="0">
                <a:solidFill>
                  <a:schemeClr val="dk1"/>
                </a:solidFill>
                <a:latin typeface="Roboto"/>
                <a:ea typeface="Roboto"/>
                <a:cs typeface="Roboto"/>
                <a:sym typeface="Roboto"/>
              </a:rPr>
              <a:t>Paper 2 - Grammar, punctuation and vocabulary (20 minutes</a:t>
            </a:r>
            <a:r>
              <a:rPr lang="en-GB" sz="1600" dirty="0">
                <a:solidFill>
                  <a:schemeClr val="dk1"/>
                </a:solidFill>
                <a:latin typeface="Roboto"/>
                <a:ea typeface="Roboto"/>
                <a:cs typeface="Roboto"/>
                <a:sym typeface="Roboto"/>
              </a:rPr>
              <a:t>) </a:t>
            </a:r>
          </a:p>
          <a:p>
            <a:pPr lvl="0"/>
            <a:r>
              <a:rPr lang="en-GB" sz="1600" dirty="0">
                <a:solidFill>
                  <a:schemeClr val="dk1"/>
                </a:solidFill>
                <a:latin typeface="Roboto"/>
                <a:ea typeface="Roboto"/>
                <a:cs typeface="Roboto"/>
                <a:sym typeface="Roboto"/>
              </a:rPr>
              <a:t>A question and answer booklet which tests children’s knowledge of grammar and punctuation rules, as well as their vocabulary. </a:t>
            </a:r>
          </a:p>
          <a:p>
            <a:pPr lvl="0"/>
            <a:endParaRPr lang="en-GB" sz="1600" dirty="0">
              <a:solidFill>
                <a:schemeClr val="dk1"/>
              </a:solidFill>
              <a:latin typeface="Roboto"/>
              <a:ea typeface="Roboto"/>
              <a:cs typeface="Roboto"/>
              <a:sym typeface="Roboto"/>
            </a:endParaRPr>
          </a:p>
        </p:txBody>
      </p:sp>
    </p:spTree>
    <p:extLst>
      <p:ext uri="{BB962C8B-B14F-4D97-AF65-F5344CB8AC3E}">
        <p14:creationId xmlns:p14="http://schemas.microsoft.com/office/powerpoint/2010/main" val="99717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When and how do the tests happen?</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2" name="Google Shape;62;p4"/>
          <p:cNvSpPr txBox="1"/>
          <p:nvPr/>
        </p:nvSpPr>
        <p:spPr>
          <a:xfrm>
            <a:off x="299405" y="1739383"/>
            <a:ext cx="8539794" cy="2375211"/>
          </a:xfrm>
          <a:prstGeom prst="rect">
            <a:avLst/>
          </a:prstGeom>
          <a:solidFill>
            <a:srgbClr val="FDE7CF"/>
          </a:solidFill>
          <a:ln>
            <a:noFill/>
          </a:ln>
        </p:spPr>
        <p:txBody>
          <a:bodyPr spcFirstLastPara="1" wrap="square" lIns="216000" tIns="216000" rIns="216000" bIns="216000" anchor="t" anchorCtr="0">
            <a:spAutoFit/>
          </a:bodyPr>
          <a:lstStyle/>
          <a:p>
            <a:pPr marL="285750" lvl="0" indent="-285750" algn="just">
              <a:buFont typeface="Arial" panose="020B0604020202020204" pitchFamily="34" charset="0"/>
              <a:buChar char="•"/>
            </a:pPr>
            <a:r>
              <a:rPr lang="en-GB" sz="1800" dirty="0">
                <a:solidFill>
                  <a:schemeClr val="dk1"/>
                </a:solidFill>
                <a:latin typeface="Roboto"/>
                <a:ea typeface="Roboto"/>
                <a:cs typeface="Roboto"/>
                <a:sym typeface="Roboto"/>
              </a:rPr>
              <a:t>We will not tell the children they are being tested or call them tests. </a:t>
            </a:r>
          </a:p>
          <a:p>
            <a:pPr marL="285750" indent="-285750" algn="just">
              <a:buFont typeface="Arial" panose="020B0604020202020204" pitchFamily="34" charset="0"/>
              <a:buChar char="•"/>
            </a:pPr>
            <a:r>
              <a:rPr lang="en-GB" sz="1800" dirty="0">
                <a:solidFill>
                  <a:schemeClr val="dk1"/>
                </a:solidFill>
                <a:latin typeface="Roboto"/>
                <a:ea typeface="Roboto"/>
                <a:cs typeface="Roboto"/>
                <a:sym typeface="Roboto"/>
              </a:rPr>
              <a:t>The children will work on the assessments in their own classroom in smaller groups to allow them to space out.. </a:t>
            </a:r>
          </a:p>
          <a:p>
            <a:pPr marL="285750" lvl="0" indent="-285750" algn="just">
              <a:buFont typeface="Arial" panose="020B0604020202020204" pitchFamily="34" charset="0"/>
              <a:buChar char="•"/>
            </a:pPr>
            <a:r>
              <a:rPr lang="en-GB" sz="1800" dirty="0">
                <a:solidFill>
                  <a:schemeClr val="dk1"/>
                </a:solidFill>
                <a:latin typeface="Roboto"/>
                <a:ea typeface="Roboto"/>
                <a:cs typeface="Roboto"/>
                <a:sym typeface="Roboto"/>
              </a:rPr>
              <a:t>The assessments will be timetabled across the weeks to prevent the children feeling overwhelmed. To them, it will be like a usual English or maths lesson. </a:t>
            </a:r>
          </a:p>
          <a:p>
            <a:pPr marL="285750" indent="-285750" algn="just">
              <a:buFont typeface="Arial" panose="020B0604020202020204" pitchFamily="34" charset="0"/>
              <a:buChar char="•"/>
            </a:pPr>
            <a:r>
              <a:rPr lang="en-GB" sz="1800" dirty="0">
                <a:solidFill>
                  <a:schemeClr val="dk1"/>
                </a:solidFill>
                <a:latin typeface="Roboto"/>
                <a:ea typeface="Roboto"/>
                <a:cs typeface="Roboto"/>
                <a:sym typeface="Roboto"/>
              </a:rPr>
              <a:t>There is no writing test. The teachers will make a judgement using the children’s writing over the course of year 2.</a:t>
            </a:r>
          </a:p>
        </p:txBody>
      </p:sp>
      <p:sp>
        <p:nvSpPr>
          <p:cNvPr id="63" name="Google Shape;63;p4"/>
          <p:cNvSpPr txBox="1"/>
          <p:nvPr/>
        </p:nvSpPr>
        <p:spPr>
          <a:xfrm>
            <a:off x="450559" y="1233016"/>
            <a:ext cx="8237486" cy="422405"/>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08000" tIns="72000" rIns="108000" bIns="72000" anchor="t" anchorCtr="0">
            <a:spAutoFit/>
          </a:bodyPr>
          <a:lstStyle/>
          <a:p>
            <a:pPr lvl="0" algn="ctr"/>
            <a:r>
              <a:rPr lang="en-GB" sz="1800" dirty="0">
                <a:solidFill>
                  <a:schemeClr val="dk1"/>
                </a:solidFill>
                <a:latin typeface="Roboto"/>
                <a:ea typeface="Roboto"/>
                <a:cs typeface="Roboto"/>
                <a:sym typeface="Roboto"/>
              </a:rPr>
              <a:t>The national window for administering these tests is the month of May.</a:t>
            </a:r>
            <a:r>
              <a:rPr lang="en-GB" sz="1800" b="1" dirty="0">
                <a:solidFill>
                  <a:schemeClr val="accent1"/>
                </a:solidFill>
                <a:latin typeface="Roboto" panose="02000000000000000000" pitchFamily="2" charset="0"/>
                <a:ea typeface="Roboto" panose="02000000000000000000" pitchFamily="2" charset="0"/>
                <a:cs typeface="Roboto"/>
                <a:sym typeface="Roboto"/>
              </a:rPr>
              <a:t>.</a:t>
            </a:r>
          </a:p>
        </p:txBody>
      </p:sp>
      <p:pic>
        <p:nvPicPr>
          <p:cNvPr id="5" name="Picture 4">
            <a:extLst>
              <a:ext uri="{FF2B5EF4-FFF2-40B4-BE49-F238E27FC236}">
                <a16:creationId xmlns:a16="http://schemas.microsoft.com/office/drawing/2014/main" id="{E25A3479-4CF6-4E0C-80CF-7197A4B97312}"/>
              </a:ext>
            </a:extLst>
          </p:cNvPr>
          <p:cNvPicPr>
            <a:picLocks noChangeAspect="1"/>
          </p:cNvPicPr>
          <p:nvPr/>
        </p:nvPicPr>
        <p:blipFill>
          <a:blip r:embed="rId6"/>
          <a:stretch>
            <a:fillRect/>
          </a:stretch>
        </p:blipFill>
        <p:spPr>
          <a:xfrm>
            <a:off x="5002962" y="4083025"/>
            <a:ext cx="3589114" cy="23882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childTnLst>
                                </p:cTn>
                              </p:par>
                              <p:par>
                                <p:cTn id="19" presetID="10" presetClass="entr" presetSubtype="0" fill="hold" nodeType="withEffect">
                                  <p:stCondLst>
                                    <p:cond delay="1000"/>
                                  </p:stCondLst>
                                  <p:childTnLst>
                                    <p:set>
                                      <p:cBhvr>
                                        <p:cTn id="20" dur="1" fill="hold">
                                          <p:stCondLst>
                                            <p:cond delay="0"/>
                                          </p:stCondLst>
                                        </p:cTn>
                                        <p:tgtEl>
                                          <p:spTgt spid="62">
                                            <p:txEl>
                                              <p:pRg st="0" end="0"/>
                                            </p:txEl>
                                          </p:spTgt>
                                        </p:tgtEl>
                                        <p:attrNameLst>
                                          <p:attrName>style.visibility</p:attrName>
                                        </p:attrNameLst>
                                      </p:cBhvr>
                                      <p:to>
                                        <p:strVal val="visible"/>
                                      </p:to>
                                    </p:set>
                                    <p:animEffect transition="in" filter="fade">
                                      <p:cBhvr>
                                        <p:cTn id="21" dur="500"/>
                                        <p:tgtEl>
                                          <p:spTgt spid="62">
                                            <p:txEl>
                                              <p:pRg st="0" end="0"/>
                                            </p:txEl>
                                          </p:spTgt>
                                        </p:tgtEl>
                                      </p:cBhvr>
                                    </p:animEffect>
                                  </p:childTnLst>
                                </p:cTn>
                              </p:par>
                              <p:par>
                                <p:cTn id="22" presetID="10" presetClass="entr" presetSubtype="0" fill="hold" nodeType="withEffect">
                                  <p:stCondLst>
                                    <p:cond delay="1000"/>
                                  </p:stCondLst>
                                  <p:childTnLst>
                                    <p:set>
                                      <p:cBhvr>
                                        <p:cTn id="23" dur="1" fill="hold">
                                          <p:stCondLst>
                                            <p:cond delay="0"/>
                                          </p:stCondLst>
                                        </p:cTn>
                                        <p:tgtEl>
                                          <p:spTgt spid="62">
                                            <p:txEl>
                                              <p:pRg st="1" end="1"/>
                                            </p:txEl>
                                          </p:spTgt>
                                        </p:tgtEl>
                                        <p:attrNameLst>
                                          <p:attrName>style.visibility</p:attrName>
                                        </p:attrNameLst>
                                      </p:cBhvr>
                                      <p:to>
                                        <p:strVal val="visible"/>
                                      </p:to>
                                    </p:set>
                                    <p:animEffect transition="in" filter="fade">
                                      <p:cBhvr>
                                        <p:cTn id="24" dur="500"/>
                                        <p:tgtEl>
                                          <p:spTgt spid="62">
                                            <p:txEl>
                                              <p:pRg st="1" end="1"/>
                                            </p:txEl>
                                          </p:spTgt>
                                        </p:tgtEl>
                                      </p:cBhvr>
                                    </p:animEffect>
                                  </p:childTnLst>
                                </p:cTn>
                              </p:par>
                              <p:par>
                                <p:cTn id="25" presetID="10" presetClass="entr" presetSubtype="0" fill="hold" nodeType="withEffect">
                                  <p:stCondLst>
                                    <p:cond delay="1000"/>
                                  </p:stCondLst>
                                  <p:childTnLst>
                                    <p:set>
                                      <p:cBhvr>
                                        <p:cTn id="26" dur="1" fill="hold">
                                          <p:stCondLst>
                                            <p:cond delay="0"/>
                                          </p:stCondLst>
                                        </p:cTn>
                                        <p:tgtEl>
                                          <p:spTgt spid="62">
                                            <p:txEl>
                                              <p:pRg st="2" end="2"/>
                                            </p:txEl>
                                          </p:spTgt>
                                        </p:tgtEl>
                                        <p:attrNameLst>
                                          <p:attrName>style.visibility</p:attrName>
                                        </p:attrNameLst>
                                      </p:cBhvr>
                                      <p:to>
                                        <p:strVal val="visible"/>
                                      </p:to>
                                    </p:set>
                                    <p:animEffect transition="in" filter="fade">
                                      <p:cBhvr>
                                        <p:cTn id="27" dur="500"/>
                                        <p:tgtEl>
                                          <p:spTgt spid="62">
                                            <p:txEl>
                                              <p:pRg st="2" end="2"/>
                                            </p:txEl>
                                          </p:spTgt>
                                        </p:tgtEl>
                                      </p:cBhvr>
                                    </p:animEffect>
                                  </p:childTnLst>
                                </p:cTn>
                              </p:par>
                              <p:par>
                                <p:cTn id="28" presetID="10" presetClass="entr" presetSubtype="0" fill="hold" nodeType="withEffect">
                                  <p:stCondLst>
                                    <p:cond delay="1000"/>
                                  </p:stCondLst>
                                  <p:childTnLst>
                                    <p:set>
                                      <p:cBhvr>
                                        <p:cTn id="29" dur="1" fill="hold">
                                          <p:stCondLst>
                                            <p:cond delay="0"/>
                                          </p:stCondLst>
                                        </p:cTn>
                                        <p:tgtEl>
                                          <p:spTgt spid="62">
                                            <p:txEl>
                                              <p:pRg st="3" end="3"/>
                                            </p:txEl>
                                          </p:spTgt>
                                        </p:tgtEl>
                                        <p:attrNameLst>
                                          <p:attrName>style.visibility</p:attrName>
                                        </p:attrNameLst>
                                      </p:cBhvr>
                                      <p:to>
                                        <p:strVal val="visible"/>
                                      </p:to>
                                    </p:set>
                                    <p:animEffect transition="in" filter="fade">
                                      <p:cBhvr>
                                        <p:cTn id="30" dur="500"/>
                                        <p:tgtEl>
                                          <p:spTgt spid="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Leader's Digest">
      <a:dk1>
        <a:srgbClr val="1C1C1C"/>
      </a:dk1>
      <a:lt1>
        <a:srgbClr val="FFFFFF"/>
      </a:lt1>
      <a:dk2>
        <a:srgbClr val="4A4A4A"/>
      </a:dk2>
      <a:lt2>
        <a:srgbClr val="F4F2F2"/>
      </a:lt2>
      <a:accent1>
        <a:srgbClr val="F28C1C"/>
      </a:accent1>
      <a:accent2>
        <a:srgbClr val="2A294C"/>
      </a:accent2>
      <a:accent3>
        <a:srgbClr val="3A4F9D"/>
      </a:accent3>
      <a:accent4>
        <a:srgbClr val="7974AA"/>
      </a:accent4>
      <a:accent5>
        <a:srgbClr val="23A7F9"/>
      </a:accent5>
      <a:accent6>
        <a:srgbClr val="E34192"/>
      </a:accent6>
      <a:hlink>
        <a:srgbClr val="2A294C"/>
      </a:hlink>
      <a:folHlink>
        <a:srgbClr val="7974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1526</TotalTime>
  <Words>1325</Words>
  <Application>Microsoft Office PowerPoint</Application>
  <PresentationFormat>On-screen Show (4:3)</PresentationFormat>
  <Paragraphs>115</Paragraphs>
  <Slides>17</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Comic Sans MS</vt:lpstr>
      <vt:lpstr>Roboto</vt:lpstr>
      <vt:lpstr>Calibri</vt:lpstr>
      <vt:lpstr>Arial</vt:lpstr>
      <vt:lpstr>Roboto Black</vt:lpstr>
      <vt:lpstr>Office Theme</vt:lpstr>
      <vt:lpstr>PowerPoint Presentation</vt:lpstr>
      <vt:lpstr>Learning in Class 2</vt:lpstr>
      <vt:lpstr>A Typical Day in Class 2</vt:lpstr>
      <vt:lpstr>Learning in Class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Antonia Hind</dc:creator>
  <cp:lastModifiedBy>Carlie Moscrop</cp:lastModifiedBy>
  <cp:revision>34</cp:revision>
  <dcterms:created xsi:type="dcterms:W3CDTF">2019-03-19T15:37:08Z</dcterms:created>
  <dcterms:modified xsi:type="dcterms:W3CDTF">2022-03-15T21:12:32Z</dcterms:modified>
</cp:coreProperties>
</file>